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34" r:id="rId2"/>
    <p:sldMasterId id="2147483759" r:id="rId3"/>
  </p:sldMasterIdLst>
  <p:notesMasterIdLst>
    <p:notesMasterId r:id="rId29"/>
  </p:notesMasterIdLst>
  <p:sldIdLst>
    <p:sldId id="289" r:id="rId4"/>
    <p:sldId id="286" r:id="rId5"/>
    <p:sldId id="287" r:id="rId6"/>
    <p:sldId id="276" r:id="rId7"/>
    <p:sldId id="292" r:id="rId8"/>
    <p:sldId id="295" r:id="rId9"/>
    <p:sldId id="290" r:id="rId10"/>
    <p:sldId id="291" r:id="rId11"/>
    <p:sldId id="293" r:id="rId12"/>
    <p:sldId id="294" r:id="rId13"/>
    <p:sldId id="288" r:id="rId14"/>
    <p:sldId id="296" r:id="rId15"/>
    <p:sldId id="297" r:id="rId16"/>
    <p:sldId id="299" r:id="rId17"/>
    <p:sldId id="300" r:id="rId18"/>
    <p:sldId id="298" r:id="rId19"/>
    <p:sldId id="303" r:id="rId20"/>
    <p:sldId id="304" r:id="rId21"/>
    <p:sldId id="301" r:id="rId22"/>
    <p:sldId id="302" r:id="rId23"/>
    <p:sldId id="305" r:id="rId24"/>
    <p:sldId id="306" r:id="rId25"/>
    <p:sldId id="307" r:id="rId26"/>
    <p:sldId id="308" r:id="rId27"/>
    <p:sldId id="30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014" autoAdjust="0"/>
    <p:restoredTop sz="82195" autoAdjust="0"/>
  </p:normalViewPr>
  <p:slideViewPr>
    <p:cSldViewPr snapToGrid="0">
      <p:cViewPr varScale="1">
        <p:scale>
          <a:sx n="106" d="100"/>
          <a:sy n="106" d="100"/>
        </p:scale>
        <p:origin x="-42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354CCB-23C0-4D70-8FCF-9F02D09A5D03}" type="doc">
      <dgm:prSet loTypeId="urn:microsoft.com/office/officeart/2005/8/layout/default#1" loCatId="list" qsTypeId="urn:microsoft.com/office/officeart/2005/8/quickstyle/simple3" qsCatId="simple" csTypeId="urn:microsoft.com/office/officeart/2005/8/colors/accent1_2" csCatId="accent1" phldr="1"/>
      <dgm:spPr/>
      <dgm:t>
        <a:bodyPr/>
        <a:lstStyle/>
        <a:p>
          <a:endParaRPr lang="en-US"/>
        </a:p>
      </dgm:t>
    </dgm:pt>
    <dgm:pt modelId="{E672DD99-D32B-433B-BC43-DF0284A321FD}">
      <dgm:prSet phldrT="[Text]" custT="1"/>
      <dgm:spPr/>
      <dgm:t>
        <a:bodyPr/>
        <a:lstStyle/>
        <a:p>
          <a:r>
            <a:rPr lang="en-US" sz="2000" dirty="0">
              <a:solidFill>
                <a:schemeClr val="tx2"/>
              </a:solidFill>
            </a:rPr>
            <a:t>Ne pas nuire	</a:t>
          </a:r>
        </a:p>
      </dgm:t>
    </dgm:pt>
    <dgm:pt modelId="{E16E833B-CA56-4D97-A4FF-F35ADBDB8D0D}" type="parTrans" cxnId="{D49F3422-DE44-4B32-8004-673E1E2F65CD}">
      <dgm:prSet/>
      <dgm:spPr/>
      <dgm:t>
        <a:bodyPr/>
        <a:lstStyle/>
        <a:p>
          <a:endParaRPr lang="en-US"/>
        </a:p>
      </dgm:t>
    </dgm:pt>
    <dgm:pt modelId="{B58E8691-DB03-4F0B-BE43-993131C890C6}" type="sibTrans" cxnId="{D49F3422-DE44-4B32-8004-673E1E2F65CD}">
      <dgm:prSet/>
      <dgm:spPr/>
      <dgm:t>
        <a:bodyPr/>
        <a:lstStyle/>
        <a:p>
          <a:endParaRPr lang="en-US"/>
        </a:p>
      </dgm:t>
    </dgm:pt>
    <dgm:pt modelId="{F7ABA7C2-1FE7-4271-9856-DD2ACD6E457F}">
      <dgm:prSet phldrT="[Text]" custT="1"/>
      <dgm:spPr/>
      <dgm:t>
        <a:bodyPr/>
        <a:lstStyle/>
        <a:p>
          <a:r>
            <a:rPr lang="en-US" sz="2000" dirty="0">
              <a:solidFill>
                <a:schemeClr val="tx2"/>
              </a:solidFill>
            </a:rPr>
            <a:t>Être rassurant et encourageant</a:t>
          </a:r>
        </a:p>
      </dgm:t>
    </dgm:pt>
    <dgm:pt modelId="{8E6DD5EB-45B1-4127-AD6D-F428520E3706}" type="parTrans" cxnId="{A3E2C6A2-B1FD-49F8-9DBB-BA317792ED45}">
      <dgm:prSet/>
      <dgm:spPr/>
      <dgm:t>
        <a:bodyPr/>
        <a:lstStyle/>
        <a:p>
          <a:endParaRPr lang="en-US"/>
        </a:p>
      </dgm:t>
    </dgm:pt>
    <dgm:pt modelId="{12B3FC8A-3F6A-44C7-BE14-9A87E6D09FE0}" type="sibTrans" cxnId="{A3E2C6A2-B1FD-49F8-9DBB-BA317792ED45}">
      <dgm:prSet/>
      <dgm:spPr/>
      <dgm:t>
        <a:bodyPr/>
        <a:lstStyle/>
        <a:p>
          <a:endParaRPr lang="en-US"/>
        </a:p>
      </dgm:t>
    </dgm:pt>
    <dgm:pt modelId="{D3D8F951-572F-45EC-B06B-73B7CECF12B5}">
      <dgm:prSet phldrT="[Text]" custT="1"/>
      <dgm:spPr/>
      <dgm:t>
        <a:bodyPr/>
        <a:lstStyle/>
        <a:p>
          <a:r>
            <a:rPr lang="en-US" sz="2000" dirty="0">
              <a:solidFill>
                <a:schemeClr val="tx2"/>
              </a:solidFill>
            </a:rPr>
            <a:t>Rassurer l'enfant</a:t>
          </a:r>
        </a:p>
      </dgm:t>
    </dgm:pt>
    <dgm:pt modelId="{5DDAC83E-365D-46D4-A4BE-8D44CC906A13}" type="parTrans" cxnId="{7DBA74D7-3718-40D3-A07C-7751781C5EE0}">
      <dgm:prSet/>
      <dgm:spPr/>
      <dgm:t>
        <a:bodyPr/>
        <a:lstStyle/>
        <a:p>
          <a:endParaRPr lang="en-US"/>
        </a:p>
      </dgm:t>
    </dgm:pt>
    <dgm:pt modelId="{EB1E5538-8487-452F-AD8E-7E1038CCC5A7}" type="sibTrans" cxnId="{7DBA74D7-3718-40D3-A07C-7751781C5EE0}">
      <dgm:prSet/>
      <dgm:spPr/>
      <dgm:t>
        <a:bodyPr/>
        <a:lstStyle/>
        <a:p>
          <a:endParaRPr lang="en-US"/>
        </a:p>
      </dgm:t>
    </dgm:pt>
    <dgm:pt modelId="{A61A2F96-D98A-40EA-B62D-2BEFCBAAF857}">
      <dgm:prSet phldrT="[Text]" custT="1"/>
      <dgm:spPr/>
      <dgm:t>
        <a:bodyPr/>
        <a:lstStyle/>
        <a:p>
          <a:r>
            <a:rPr lang="en-US" sz="2000" dirty="0">
              <a:solidFill>
                <a:schemeClr val="tx2"/>
              </a:solidFill>
            </a:rPr>
            <a:t>Aider l'enfant à se sentir en sécurité</a:t>
          </a:r>
        </a:p>
      </dgm:t>
    </dgm:pt>
    <dgm:pt modelId="{28955ABD-AD2F-42EA-B0A1-21EA5DDF2194}" type="parTrans" cxnId="{AAE68CA6-6AB4-49FE-91BD-0A97E7ADE33D}">
      <dgm:prSet/>
      <dgm:spPr/>
      <dgm:t>
        <a:bodyPr/>
        <a:lstStyle/>
        <a:p>
          <a:endParaRPr lang="en-US"/>
        </a:p>
      </dgm:t>
    </dgm:pt>
    <dgm:pt modelId="{9F4F8ABE-A440-45D9-B613-E36488959AC3}" type="sibTrans" cxnId="{AAE68CA6-6AB4-49FE-91BD-0A97E7ADE33D}">
      <dgm:prSet/>
      <dgm:spPr/>
      <dgm:t>
        <a:bodyPr/>
        <a:lstStyle/>
        <a:p>
          <a:endParaRPr lang="en-US"/>
        </a:p>
      </dgm:t>
    </dgm:pt>
    <dgm:pt modelId="{480A2D8E-1E19-47C9-AA74-29C2B0985547}">
      <dgm:prSet phldrT="[Text]" custT="1"/>
      <dgm:spPr/>
      <dgm:t>
        <a:bodyPr/>
        <a:lstStyle/>
        <a:p>
          <a:r>
            <a:rPr lang="en-US" sz="2000" dirty="0">
              <a:solidFill>
                <a:schemeClr val="tx2"/>
              </a:solidFill>
            </a:rPr>
            <a:t>Se faire comprendre de l'enfant</a:t>
          </a:r>
        </a:p>
      </dgm:t>
    </dgm:pt>
    <dgm:pt modelId="{F09F85E7-CA2C-446B-A30F-51B9D7E50C55}" type="parTrans" cxnId="{6F69EA13-20FE-4D84-97FB-6B5DDB0CA101}">
      <dgm:prSet/>
      <dgm:spPr/>
      <dgm:t>
        <a:bodyPr/>
        <a:lstStyle/>
        <a:p>
          <a:endParaRPr lang="en-US"/>
        </a:p>
      </dgm:t>
    </dgm:pt>
    <dgm:pt modelId="{117CAFC4-6CB8-4311-90F6-AEA3472C5CC3}" type="sibTrans" cxnId="{6F69EA13-20FE-4D84-97FB-6B5DDB0CA101}">
      <dgm:prSet/>
      <dgm:spPr/>
      <dgm:t>
        <a:bodyPr/>
        <a:lstStyle/>
        <a:p>
          <a:endParaRPr lang="en-US"/>
        </a:p>
      </dgm:t>
    </dgm:pt>
    <dgm:pt modelId="{E707DEA2-3B16-423D-9A1F-E93708D53347}">
      <dgm:prSet custT="1"/>
      <dgm:spPr/>
      <dgm:t>
        <a:bodyPr/>
        <a:lstStyle/>
        <a:p>
          <a:r>
            <a:rPr lang="en-US" sz="2000" dirty="0">
              <a:solidFill>
                <a:schemeClr val="tx2"/>
              </a:solidFill>
            </a:rPr>
            <a:t>Expliquer à l'enfant les raisons de l'entretien</a:t>
          </a:r>
        </a:p>
      </dgm:t>
    </dgm:pt>
    <dgm:pt modelId="{FDA11017-26BE-4802-9AEF-3DCB584C4C16}" type="parTrans" cxnId="{C304CC68-9D69-41B6-BEA9-0DC749BC844F}">
      <dgm:prSet/>
      <dgm:spPr/>
      <dgm:t>
        <a:bodyPr/>
        <a:lstStyle/>
        <a:p>
          <a:endParaRPr lang="en-US"/>
        </a:p>
      </dgm:t>
    </dgm:pt>
    <dgm:pt modelId="{DF074C2C-F03C-40E7-9DD9-E2D77935F502}" type="sibTrans" cxnId="{C304CC68-9D69-41B6-BEA9-0DC749BC844F}">
      <dgm:prSet/>
      <dgm:spPr/>
      <dgm:t>
        <a:bodyPr/>
        <a:lstStyle/>
        <a:p>
          <a:endParaRPr lang="en-US"/>
        </a:p>
      </dgm:t>
    </dgm:pt>
    <dgm:pt modelId="{DDC6B2D7-BAF4-4B31-9EC8-A354B7C332AB}">
      <dgm:prSet custT="1"/>
      <dgm:spPr/>
      <dgm:t>
        <a:bodyPr/>
        <a:lstStyle/>
        <a:p>
          <a:r>
            <a:rPr lang="en-US" sz="2000" dirty="0">
              <a:solidFill>
                <a:schemeClr val="tx2"/>
              </a:solidFill>
            </a:rPr>
            <a:t>Faire intervenir les personnes adéquates</a:t>
          </a:r>
        </a:p>
      </dgm:t>
    </dgm:pt>
    <dgm:pt modelId="{0893B118-8920-4177-B63D-CEABBD801736}" type="parTrans" cxnId="{388943CA-8188-4F51-87A9-6B3D2741F074}">
      <dgm:prSet/>
      <dgm:spPr/>
      <dgm:t>
        <a:bodyPr/>
        <a:lstStyle/>
        <a:p>
          <a:endParaRPr lang="en-US"/>
        </a:p>
      </dgm:t>
    </dgm:pt>
    <dgm:pt modelId="{DBBF31DE-811D-40C6-A2B1-7AAE0FC1EC44}" type="sibTrans" cxnId="{388943CA-8188-4F51-87A9-6B3D2741F074}">
      <dgm:prSet/>
      <dgm:spPr/>
      <dgm:t>
        <a:bodyPr/>
        <a:lstStyle/>
        <a:p>
          <a:endParaRPr lang="en-US"/>
        </a:p>
      </dgm:t>
    </dgm:pt>
    <dgm:pt modelId="{8DE781DE-C433-4D5F-9086-B5F7DBEACC13}">
      <dgm:prSet custT="1"/>
      <dgm:spPr/>
      <dgm:t>
        <a:bodyPr/>
        <a:lstStyle/>
        <a:p>
          <a:r>
            <a:rPr lang="en-US" sz="2000" dirty="0">
              <a:solidFill>
                <a:schemeClr val="tx2"/>
              </a:solidFill>
            </a:rPr>
            <a:t>Être attentif à la communication non verbale</a:t>
          </a:r>
        </a:p>
      </dgm:t>
    </dgm:pt>
    <dgm:pt modelId="{01D09DFC-6419-4FDA-9069-44F4E126EC90}" type="parTrans" cxnId="{30EB3815-1084-405E-B563-7CBAD2FCA2C3}">
      <dgm:prSet/>
      <dgm:spPr/>
      <dgm:t>
        <a:bodyPr/>
        <a:lstStyle/>
        <a:p>
          <a:endParaRPr lang="en-US"/>
        </a:p>
      </dgm:t>
    </dgm:pt>
    <dgm:pt modelId="{005CC825-B19A-4764-AA26-6CF6587A81D7}" type="sibTrans" cxnId="{30EB3815-1084-405E-B563-7CBAD2FCA2C3}">
      <dgm:prSet/>
      <dgm:spPr/>
      <dgm:t>
        <a:bodyPr/>
        <a:lstStyle/>
        <a:p>
          <a:endParaRPr lang="en-US"/>
        </a:p>
      </dgm:t>
    </dgm:pt>
    <dgm:pt modelId="{3BAFA061-7FEF-4797-8EFB-44568EE693F0}">
      <dgm:prSet custT="1"/>
      <dgm:spPr/>
      <dgm:t>
        <a:bodyPr/>
        <a:lstStyle/>
        <a:p>
          <a:r>
            <a:rPr lang="en-US" sz="2000" dirty="0">
              <a:solidFill>
                <a:schemeClr val="tx2"/>
              </a:solidFill>
            </a:rPr>
            <a:t>Respecter les croyances et les pensées de l'enfant</a:t>
          </a:r>
        </a:p>
      </dgm:t>
    </dgm:pt>
    <dgm:pt modelId="{061AB6CF-0725-4B21-BD31-6DD5EDB139C4}" type="parTrans" cxnId="{87DB60FF-8018-45A2-9EC7-60B4E8A2F4AE}">
      <dgm:prSet/>
      <dgm:spPr/>
      <dgm:t>
        <a:bodyPr/>
        <a:lstStyle/>
        <a:p>
          <a:endParaRPr lang="en-US"/>
        </a:p>
      </dgm:t>
    </dgm:pt>
    <dgm:pt modelId="{FC33ED83-80E0-4248-AFCB-73F50E549800}" type="sibTrans" cxnId="{87DB60FF-8018-45A2-9EC7-60B4E8A2F4AE}">
      <dgm:prSet/>
      <dgm:spPr/>
      <dgm:t>
        <a:bodyPr/>
        <a:lstStyle/>
        <a:p>
          <a:endParaRPr lang="en-US"/>
        </a:p>
      </dgm:t>
    </dgm:pt>
    <dgm:pt modelId="{B87E7012-7E5D-44D1-ABDD-0DC57C14607B}" type="pres">
      <dgm:prSet presAssocID="{49354CCB-23C0-4D70-8FCF-9F02D09A5D03}" presName="diagram" presStyleCnt="0">
        <dgm:presLayoutVars>
          <dgm:dir/>
          <dgm:resizeHandles val="exact"/>
        </dgm:presLayoutVars>
      </dgm:prSet>
      <dgm:spPr/>
      <dgm:t>
        <a:bodyPr/>
        <a:lstStyle/>
        <a:p>
          <a:endParaRPr lang="bg-BG"/>
        </a:p>
      </dgm:t>
    </dgm:pt>
    <dgm:pt modelId="{16620467-DA8D-44D8-B175-B58F89AD1FA0}" type="pres">
      <dgm:prSet presAssocID="{E672DD99-D32B-433B-BC43-DF0284A321FD}" presName="node" presStyleLbl="node1" presStyleIdx="0" presStyleCnt="9" custLinFactNeighborX="1306" custLinFactNeighborY="-100">
        <dgm:presLayoutVars>
          <dgm:bulletEnabled val="1"/>
        </dgm:presLayoutVars>
      </dgm:prSet>
      <dgm:spPr/>
      <dgm:t>
        <a:bodyPr/>
        <a:lstStyle/>
        <a:p>
          <a:endParaRPr lang="bg-BG"/>
        </a:p>
      </dgm:t>
    </dgm:pt>
    <dgm:pt modelId="{BE980E0A-3289-4E7E-9BE7-2E7E8B7BB119}" type="pres">
      <dgm:prSet presAssocID="{B58E8691-DB03-4F0B-BE43-993131C890C6}" presName="sibTrans" presStyleCnt="0"/>
      <dgm:spPr/>
    </dgm:pt>
    <dgm:pt modelId="{EA46FD1B-05ED-4C18-8240-DD23E8D330EF}" type="pres">
      <dgm:prSet presAssocID="{F7ABA7C2-1FE7-4271-9856-DD2ACD6E457F}" presName="node" presStyleLbl="node1" presStyleIdx="1" presStyleCnt="9">
        <dgm:presLayoutVars>
          <dgm:bulletEnabled val="1"/>
        </dgm:presLayoutVars>
      </dgm:prSet>
      <dgm:spPr/>
      <dgm:t>
        <a:bodyPr/>
        <a:lstStyle/>
        <a:p>
          <a:endParaRPr lang="bg-BG"/>
        </a:p>
      </dgm:t>
    </dgm:pt>
    <dgm:pt modelId="{7CB26598-A321-4BD4-B230-9B537A504240}" type="pres">
      <dgm:prSet presAssocID="{12B3FC8A-3F6A-44C7-BE14-9A87E6D09FE0}" presName="sibTrans" presStyleCnt="0"/>
      <dgm:spPr/>
    </dgm:pt>
    <dgm:pt modelId="{E46BE92E-AEEA-4CF9-BF12-7BF42DD15903}" type="pres">
      <dgm:prSet presAssocID="{D3D8F951-572F-45EC-B06B-73B7CECF12B5}" presName="node" presStyleLbl="node1" presStyleIdx="2" presStyleCnt="9">
        <dgm:presLayoutVars>
          <dgm:bulletEnabled val="1"/>
        </dgm:presLayoutVars>
      </dgm:prSet>
      <dgm:spPr/>
      <dgm:t>
        <a:bodyPr/>
        <a:lstStyle/>
        <a:p>
          <a:endParaRPr lang="bg-BG"/>
        </a:p>
      </dgm:t>
    </dgm:pt>
    <dgm:pt modelId="{6DAE13EB-67E3-4612-84CA-B8A18E1BE2F1}" type="pres">
      <dgm:prSet presAssocID="{EB1E5538-8487-452F-AD8E-7E1038CCC5A7}" presName="sibTrans" presStyleCnt="0"/>
      <dgm:spPr/>
    </dgm:pt>
    <dgm:pt modelId="{6F63EBB9-F0A0-441F-A0F7-6A0B3C5955B5}" type="pres">
      <dgm:prSet presAssocID="{A61A2F96-D98A-40EA-B62D-2BEFCBAAF857}" presName="node" presStyleLbl="node1" presStyleIdx="3" presStyleCnt="9" custLinFactNeighborX="1444">
        <dgm:presLayoutVars>
          <dgm:bulletEnabled val="1"/>
        </dgm:presLayoutVars>
      </dgm:prSet>
      <dgm:spPr/>
      <dgm:t>
        <a:bodyPr/>
        <a:lstStyle/>
        <a:p>
          <a:endParaRPr lang="bg-BG"/>
        </a:p>
      </dgm:t>
    </dgm:pt>
    <dgm:pt modelId="{55074D04-C776-4392-BC92-633644DACE15}" type="pres">
      <dgm:prSet presAssocID="{9F4F8ABE-A440-45D9-B613-E36488959AC3}" presName="sibTrans" presStyleCnt="0"/>
      <dgm:spPr/>
    </dgm:pt>
    <dgm:pt modelId="{2F6645EA-7EC9-4C0D-9841-D767085F7A2C}" type="pres">
      <dgm:prSet presAssocID="{480A2D8E-1E19-47C9-AA74-29C2B0985547}" presName="node" presStyleLbl="node1" presStyleIdx="4" presStyleCnt="9">
        <dgm:presLayoutVars>
          <dgm:bulletEnabled val="1"/>
        </dgm:presLayoutVars>
      </dgm:prSet>
      <dgm:spPr/>
      <dgm:t>
        <a:bodyPr/>
        <a:lstStyle/>
        <a:p>
          <a:endParaRPr lang="bg-BG"/>
        </a:p>
      </dgm:t>
    </dgm:pt>
    <dgm:pt modelId="{0B11BF90-52AC-40FC-A467-8C20289C5F1F}" type="pres">
      <dgm:prSet presAssocID="{117CAFC4-6CB8-4311-90F6-AEA3472C5CC3}" presName="sibTrans" presStyleCnt="0"/>
      <dgm:spPr/>
    </dgm:pt>
    <dgm:pt modelId="{A896FEA3-3CF1-486E-9435-4040E81E8AA8}" type="pres">
      <dgm:prSet presAssocID="{E707DEA2-3B16-423D-9A1F-E93708D53347}" presName="node" presStyleLbl="node1" presStyleIdx="5" presStyleCnt="9">
        <dgm:presLayoutVars>
          <dgm:bulletEnabled val="1"/>
        </dgm:presLayoutVars>
      </dgm:prSet>
      <dgm:spPr/>
      <dgm:t>
        <a:bodyPr/>
        <a:lstStyle/>
        <a:p>
          <a:endParaRPr lang="bg-BG"/>
        </a:p>
      </dgm:t>
    </dgm:pt>
    <dgm:pt modelId="{D4F90D54-B342-4ADA-96BB-91482733A995}" type="pres">
      <dgm:prSet presAssocID="{DF074C2C-F03C-40E7-9DD9-E2D77935F502}" presName="sibTrans" presStyleCnt="0"/>
      <dgm:spPr/>
    </dgm:pt>
    <dgm:pt modelId="{5C825AB9-FC59-45DF-9FC4-DF858564AD3E}" type="pres">
      <dgm:prSet presAssocID="{DDC6B2D7-BAF4-4B31-9EC8-A354B7C332AB}" presName="node" presStyleLbl="node1" presStyleIdx="6" presStyleCnt="9" custLinFactNeighborX="1584" custLinFactNeighborY="100">
        <dgm:presLayoutVars>
          <dgm:bulletEnabled val="1"/>
        </dgm:presLayoutVars>
      </dgm:prSet>
      <dgm:spPr/>
      <dgm:t>
        <a:bodyPr/>
        <a:lstStyle/>
        <a:p>
          <a:endParaRPr lang="bg-BG"/>
        </a:p>
      </dgm:t>
    </dgm:pt>
    <dgm:pt modelId="{5711D8BE-A107-4969-934B-EEEAA49F6D7B}" type="pres">
      <dgm:prSet presAssocID="{DBBF31DE-811D-40C6-A2B1-7AAE0FC1EC44}" presName="sibTrans" presStyleCnt="0"/>
      <dgm:spPr/>
    </dgm:pt>
    <dgm:pt modelId="{74E1305E-8BD7-4AED-9314-ADC1D4F8BA3A}" type="pres">
      <dgm:prSet presAssocID="{8DE781DE-C433-4D5F-9086-B5F7DBEACC13}" presName="node" presStyleLbl="node1" presStyleIdx="7" presStyleCnt="9" custScaleX="117575">
        <dgm:presLayoutVars>
          <dgm:bulletEnabled val="1"/>
        </dgm:presLayoutVars>
      </dgm:prSet>
      <dgm:spPr/>
      <dgm:t>
        <a:bodyPr/>
        <a:lstStyle/>
        <a:p>
          <a:endParaRPr lang="bg-BG"/>
        </a:p>
      </dgm:t>
    </dgm:pt>
    <dgm:pt modelId="{30FD4D6E-383F-4B86-A958-6231D3283DB9}" type="pres">
      <dgm:prSet presAssocID="{005CC825-B19A-4764-AA26-6CF6587A81D7}" presName="sibTrans" presStyleCnt="0"/>
      <dgm:spPr/>
    </dgm:pt>
    <dgm:pt modelId="{C46048D8-9734-4194-A1BF-9278095F2F3B}" type="pres">
      <dgm:prSet presAssocID="{3BAFA061-7FEF-4797-8EFB-44568EE693F0}" presName="node" presStyleLbl="node1" presStyleIdx="8" presStyleCnt="9" custScaleX="119653">
        <dgm:presLayoutVars>
          <dgm:bulletEnabled val="1"/>
        </dgm:presLayoutVars>
      </dgm:prSet>
      <dgm:spPr/>
      <dgm:t>
        <a:bodyPr/>
        <a:lstStyle/>
        <a:p>
          <a:endParaRPr lang="bg-BG"/>
        </a:p>
      </dgm:t>
    </dgm:pt>
  </dgm:ptLst>
  <dgm:cxnLst>
    <dgm:cxn modelId="{C304CC68-9D69-41B6-BEA9-0DC749BC844F}" srcId="{49354CCB-23C0-4D70-8FCF-9F02D09A5D03}" destId="{E707DEA2-3B16-423D-9A1F-E93708D53347}" srcOrd="5" destOrd="0" parTransId="{FDA11017-26BE-4802-9AEF-3DCB584C4C16}" sibTransId="{DF074C2C-F03C-40E7-9DD9-E2D77935F502}"/>
    <dgm:cxn modelId="{AAE68CA6-6AB4-49FE-91BD-0A97E7ADE33D}" srcId="{49354CCB-23C0-4D70-8FCF-9F02D09A5D03}" destId="{A61A2F96-D98A-40EA-B62D-2BEFCBAAF857}" srcOrd="3" destOrd="0" parTransId="{28955ABD-AD2F-42EA-B0A1-21EA5DDF2194}" sibTransId="{9F4F8ABE-A440-45D9-B613-E36488959AC3}"/>
    <dgm:cxn modelId="{A1998401-C91E-4501-A35A-73E8157E9A4D}" type="presOf" srcId="{3BAFA061-7FEF-4797-8EFB-44568EE693F0}" destId="{C46048D8-9734-4194-A1BF-9278095F2F3B}" srcOrd="0" destOrd="0" presId="urn:microsoft.com/office/officeart/2005/8/layout/default#1"/>
    <dgm:cxn modelId="{B96CFEE6-FCEC-4B9F-964A-FD4D1DAD62EE}" type="presOf" srcId="{A61A2F96-D98A-40EA-B62D-2BEFCBAAF857}" destId="{6F63EBB9-F0A0-441F-A0F7-6A0B3C5955B5}" srcOrd="0" destOrd="0" presId="urn:microsoft.com/office/officeart/2005/8/layout/default#1"/>
    <dgm:cxn modelId="{7EB60325-BCF5-40AA-9E1F-18AA7FCEC73E}" type="presOf" srcId="{D3D8F951-572F-45EC-B06B-73B7CECF12B5}" destId="{E46BE92E-AEEA-4CF9-BF12-7BF42DD15903}" srcOrd="0" destOrd="0" presId="urn:microsoft.com/office/officeart/2005/8/layout/default#1"/>
    <dgm:cxn modelId="{3F7B5EFC-88F7-4849-8FF2-B02036DC3B39}" type="presOf" srcId="{480A2D8E-1E19-47C9-AA74-29C2B0985547}" destId="{2F6645EA-7EC9-4C0D-9841-D767085F7A2C}" srcOrd="0" destOrd="0" presId="urn:microsoft.com/office/officeart/2005/8/layout/default#1"/>
    <dgm:cxn modelId="{1451E458-3FAD-4719-80DB-35F423120DE1}" type="presOf" srcId="{DDC6B2D7-BAF4-4B31-9EC8-A354B7C332AB}" destId="{5C825AB9-FC59-45DF-9FC4-DF858564AD3E}" srcOrd="0" destOrd="0" presId="urn:microsoft.com/office/officeart/2005/8/layout/default#1"/>
    <dgm:cxn modelId="{A3E2C6A2-B1FD-49F8-9DBB-BA317792ED45}" srcId="{49354CCB-23C0-4D70-8FCF-9F02D09A5D03}" destId="{F7ABA7C2-1FE7-4271-9856-DD2ACD6E457F}" srcOrd="1" destOrd="0" parTransId="{8E6DD5EB-45B1-4127-AD6D-F428520E3706}" sibTransId="{12B3FC8A-3F6A-44C7-BE14-9A87E6D09FE0}"/>
    <dgm:cxn modelId="{5AF76E5D-8FBA-4D22-8DED-7E4F6DEC5B92}" type="presOf" srcId="{8DE781DE-C433-4D5F-9086-B5F7DBEACC13}" destId="{74E1305E-8BD7-4AED-9314-ADC1D4F8BA3A}" srcOrd="0" destOrd="0" presId="urn:microsoft.com/office/officeart/2005/8/layout/default#1"/>
    <dgm:cxn modelId="{1893E24F-FFAB-4205-942F-64F6CCDA95B6}" type="presOf" srcId="{49354CCB-23C0-4D70-8FCF-9F02D09A5D03}" destId="{B87E7012-7E5D-44D1-ABDD-0DC57C14607B}" srcOrd="0" destOrd="0" presId="urn:microsoft.com/office/officeart/2005/8/layout/default#1"/>
    <dgm:cxn modelId="{7DBA74D7-3718-40D3-A07C-7751781C5EE0}" srcId="{49354CCB-23C0-4D70-8FCF-9F02D09A5D03}" destId="{D3D8F951-572F-45EC-B06B-73B7CECF12B5}" srcOrd="2" destOrd="0" parTransId="{5DDAC83E-365D-46D4-A4BE-8D44CC906A13}" sibTransId="{EB1E5538-8487-452F-AD8E-7E1038CCC5A7}"/>
    <dgm:cxn modelId="{6F69EA13-20FE-4D84-97FB-6B5DDB0CA101}" srcId="{49354CCB-23C0-4D70-8FCF-9F02D09A5D03}" destId="{480A2D8E-1E19-47C9-AA74-29C2B0985547}" srcOrd="4" destOrd="0" parTransId="{F09F85E7-CA2C-446B-A30F-51B9D7E50C55}" sibTransId="{117CAFC4-6CB8-4311-90F6-AEA3472C5CC3}"/>
    <dgm:cxn modelId="{C44CB43E-1488-42FB-A6CD-693EE0901992}" type="presOf" srcId="{E672DD99-D32B-433B-BC43-DF0284A321FD}" destId="{16620467-DA8D-44D8-B175-B58F89AD1FA0}" srcOrd="0" destOrd="0" presId="urn:microsoft.com/office/officeart/2005/8/layout/default#1"/>
    <dgm:cxn modelId="{D49F3422-DE44-4B32-8004-673E1E2F65CD}" srcId="{49354CCB-23C0-4D70-8FCF-9F02D09A5D03}" destId="{E672DD99-D32B-433B-BC43-DF0284A321FD}" srcOrd="0" destOrd="0" parTransId="{E16E833B-CA56-4D97-A4FF-F35ADBDB8D0D}" sibTransId="{B58E8691-DB03-4F0B-BE43-993131C890C6}"/>
    <dgm:cxn modelId="{87DB60FF-8018-45A2-9EC7-60B4E8A2F4AE}" srcId="{49354CCB-23C0-4D70-8FCF-9F02D09A5D03}" destId="{3BAFA061-7FEF-4797-8EFB-44568EE693F0}" srcOrd="8" destOrd="0" parTransId="{061AB6CF-0725-4B21-BD31-6DD5EDB139C4}" sibTransId="{FC33ED83-80E0-4248-AFCB-73F50E549800}"/>
    <dgm:cxn modelId="{9A6EE2C8-F07E-4A89-A69E-91AE0F26E186}" type="presOf" srcId="{F7ABA7C2-1FE7-4271-9856-DD2ACD6E457F}" destId="{EA46FD1B-05ED-4C18-8240-DD23E8D330EF}" srcOrd="0" destOrd="0" presId="urn:microsoft.com/office/officeart/2005/8/layout/default#1"/>
    <dgm:cxn modelId="{30EB3815-1084-405E-B563-7CBAD2FCA2C3}" srcId="{49354CCB-23C0-4D70-8FCF-9F02D09A5D03}" destId="{8DE781DE-C433-4D5F-9086-B5F7DBEACC13}" srcOrd="7" destOrd="0" parTransId="{01D09DFC-6419-4FDA-9069-44F4E126EC90}" sibTransId="{005CC825-B19A-4764-AA26-6CF6587A81D7}"/>
    <dgm:cxn modelId="{E24E4755-0678-4566-A165-0FD5F04A2AC0}" type="presOf" srcId="{E707DEA2-3B16-423D-9A1F-E93708D53347}" destId="{A896FEA3-3CF1-486E-9435-4040E81E8AA8}" srcOrd="0" destOrd="0" presId="urn:microsoft.com/office/officeart/2005/8/layout/default#1"/>
    <dgm:cxn modelId="{388943CA-8188-4F51-87A9-6B3D2741F074}" srcId="{49354CCB-23C0-4D70-8FCF-9F02D09A5D03}" destId="{DDC6B2D7-BAF4-4B31-9EC8-A354B7C332AB}" srcOrd="6" destOrd="0" parTransId="{0893B118-8920-4177-B63D-CEABBD801736}" sibTransId="{DBBF31DE-811D-40C6-A2B1-7AAE0FC1EC44}"/>
    <dgm:cxn modelId="{37AE7C9C-7B84-4F6C-834B-0B8BE5064B96}" type="presParOf" srcId="{B87E7012-7E5D-44D1-ABDD-0DC57C14607B}" destId="{16620467-DA8D-44D8-B175-B58F89AD1FA0}" srcOrd="0" destOrd="0" presId="urn:microsoft.com/office/officeart/2005/8/layout/default#1"/>
    <dgm:cxn modelId="{F239BA2B-FC5B-415E-85E1-09EDC73293BA}" type="presParOf" srcId="{B87E7012-7E5D-44D1-ABDD-0DC57C14607B}" destId="{BE980E0A-3289-4E7E-9BE7-2E7E8B7BB119}" srcOrd="1" destOrd="0" presId="urn:microsoft.com/office/officeart/2005/8/layout/default#1"/>
    <dgm:cxn modelId="{CD9A5D24-4F0C-4471-BD14-CDED9236FBFC}" type="presParOf" srcId="{B87E7012-7E5D-44D1-ABDD-0DC57C14607B}" destId="{EA46FD1B-05ED-4C18-8240-DD23E8D330EF}" srcOrd="2" destOrd="0" presId="urn:microsoft.com/office/officeart/2005/8/layout/default#1"/>
    <dgm:cxn modelId="{A4E24608-236C-42A4-A664-78E2668AA0E4}" type="presParOf" srcId="{B87E7012-7E5D-44D1-ABDD-0DC57C14607B}" destId="{7CB26598-A321-4BD4-B230-9B537A504240}" srcOrd="3" destOrd="0" presId="urn:microsoft.com/office/officeart/2005/8/layout/default#1"/>
    <dgm:cxn modelId="{120DA5BB-E25B-4D8D-88CB-F5A003268FEC}" type="presParOf" srcId="{B87E7012-7E5D-44D1-ABDD-0DC57C14607B}" destId="{E46BE92E-AEEA-4CF9-BF12-7BF42DD15903}" srcOrd="4" destOrd="0" presId="urn:microsoft.com/office/officeart/2005/8/layout/default#1"/>
    <dgm:cxn modelId="{40A3DC13-C958-4FF5-A9FB-D61DDC3115D5}" type="presParOf" srcId="{B87E7012-7E5D-44D1-ABDD-0DC57C14607B}" destId="{6DAE13EB-67E3-4612-84CA-B8A18E1BE2F1}" srcOrd="5" destOrd="0" presId="urn:microsoft.com/office/officeart/2005/8/layout/default#1"/>
    <dgm:cxn modelId="{95FB8607-E480-4EFB-B8B6-DCA0EE6A0016}" type="presParOf" srcId="{B87E7012-7E5D-44D1-ABDD-0DC57C14607B}" destId="{6F63EBB9-F0A0-441F-A0F7-6A0B3C5955B5}" srcOrd="6" destOrd="0" presId="urn:microsoft.com/office/officeart/2005/8/layout/default#1"/>
    <dgm:cxn modelId="{AF8C5855-4B92-4BFB-9BC1-07D46D7B1A27}" type="presParOf" srcId="{B87E7012-7E5D-44D1-ABDD-0DC57C14607B}" destId="{55074D04-C776-4392-BC92-633644DACE15}" srcOrd="7" destOrd="0" presId="urn:microsoft.com/office/officeart/2005/8/layout/default#1"/>
    <dgm:cxn modelId="{3C61B70B-256F-4C9B-B390-A079972275AD}" type="presParOf" srcId="{B87E7012-7E5D-44D1-ABDD-0DC57C14607B}" destId="{2F6645EA-7EC9-4C0D-9841-D767085F7A2C}" srcOrd="8" destOrd="0" presId="urn:microsoft.com/office/officeart/2005/8/layout/default#1"/>
    <dgm:cxn modelId="{5AFE9AF5-5E2F-4AB2-AFFF-4EB25DB42F1C}" type="presParOf" srcId="{B87E7012-7E5D-44D1-ABDD-0DC57C14607B}" destId="{0B11BF90-52AC-40FC-A467-8C20289C5F1F}" srcOrd="9" destOrd="0" presId="urn:microsoft.com/office/officeart/2005/8/layout/default#1"/>
    <dgm:cxn modelId="{A1327AB3-3CAE-417D-A802-E7C3A09BFAA8}" type="presParOf" srcId="{B87E7012-7E5D-44D1-ABDD-0DC57C14607B}" destId="{A896FEA3-3CF1-486E-9435-4040E81E8AA8}" srcOrd="10" destOrd="0" presId="urn:microsoft.com/office/officeart/2005/8/layout/default#1"/>
    <dgm:cxn modelId="{69D2A7A1-9767-4052-A6BC-E1346DF8185C}" type="presParOf" srcId="{B87E7012-7E5D-44D1-ABDD-0DC57C14607B}" destId="{D4F90D54-B342-4ADA-96BB-91482733A995}" srcOrd="11" destOrd="0" presId="urn:microsoft.com/office/officeart/2005/8/layout/default#1"/>
    <dgm:cxn modelId="{7727C321-4C4F-455B-92C2-A2235C5C095F}" type="presParOf" srcId="{B87E7012-7E5D-44D1-ABDD-0DC57C14607B}" destId="{5C825AB9-FC59-45DF-9FC4-DF858564AD3E}" srcOrd="12" destOrd="0" presId="urn:microsoft.com/office/officeart/2005/8/layout/default#1"/>
    <dgm:cxn modelId="{60316D25-9B65-4E55-A255-A9525D4D6013}" type="presParOf" srcId="{B87E7012-7E5D-44D1-ABDD-0DC57C14607B}" destId="{5711D8BE-A107-4969-934B-EEEAA49F6D7B}" srcOrd="13" destOrd="0" presId="urn:microsoft.com/office/officeart/2005/8/layout/default#1"/>
    <dgm:cxn modelId="{0F1E1F3F-919B-4338-AF47-83B129CB0C85}" type="presParOf" srcId="{B87E7012-7E5D-44D1-ABDD-0DC57C14607B}" destId="{74E1305E-8BD7-4AED-9314-ADC1D4F8BA3A}" srcOrd="14" destOrd="0" presId="urn:microsoft.com/office/officeart/2005/8/layout/default#1"/>
    <dgm:cxn modelId="{EDB72ABC-C70A-45DF-B25A-087FF8ABB174}" type="presParOf" srcId="{B87E7012-7E5D-44D1-ABDD-0DC57C14607B}" destId="{30FD4D6E-383F-4B86-A958-6231D3283DB9}" srcOrd="15" destOrd="0" presId="urn:microsoft.com/office/officeart/2005/8/layout/default#1"/>
    <dgm:cxn modelId="{48BCE172-09F8-4A15-A146-D0777626D5AD}" type="presParOf" srcId="{B87E7012-7E5D-44D1-ABDD-0DC57C14607B}" destId="{C46048D8-9734-4194-A1BF-9278095F2F3B}" srcOrd="1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620467-DA8D-44D8-B175-B58F89AD1FA0}">
      <dsp:nvSpPr>
        <dsp:cNvPr id="0" name=""/>
        <dsp:cNvSpPr/>
      </dsp:nvSpPr>
      <dsp:spPr>
        <a:xfrm>
          <a:off x="564828" y="131"/>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Ne pas nuire	</a:t>
          </a:r>
        </a:p>
      </dsp:txBody>
      <dsp:txXfrm>
        <a:off x="564828" y="131"/>
        <a:ext cx="2010024" cy="1206014"/>
      </dsp:txXfrm>
    </dsp:sp>
    <dsp:sp modelId="{EA46FD1B-05ED-4C18-8240-DD23E8D330EF}">
      <dsp:nvSpPr>
        <dsp:cNvPr id="0" name=""/>
        <dsp:cNvSpPr/>
      </dsp:nvSpPr>
      <dsp:spPr>
        <a:xfrm>
          <a:off x="2749604" y="1337"/>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Être rassurant et encourageant</a:t>
          </a:r>
        </a:p>
      </dsp:txBody>
      <dsp:txXfrm>
        <a:off x="2749604" y="1337"/>
        <a:ext cx="2010024" cy="1206014"/>
      </dsp:txXfrm>
    </dsp:sp>
    <dsp:sp modelId="{E46BE92E-AEEA-4CF9-BF12-7BF42DD15903}">
      <dsp:nvSpPr>
        <dsp:cNvPr id="0" name=""/>
        <dsp:cNvSpPr/>
      </dsp:nvSpPr>
      <dsp:spPr>
        <a:xfrm>
          <a:off x="4960632" y="1337"/>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Rassurer l'enfant</a:t>
          </a:r>
        </a:p>
      </dsp:txBody>
      <dsp:txXfrm>
        <a:off x="4960632" y="1337"/>
        <a:ext cx="2010024" cy="1206014"/>
      </dsp:txXfrm>
    </dsp:sp>
    <dsp:sp modelId="{6F63EBB9-F0A0-441F-A0F7-6A0B3C5955B5}">
      <dsp:nvSpPr>
        <dsp:cNvPr id="0" name=""/>
        <dsp:cNvSpPr/>
      </dsp:nvSpPr>
      <dsp:spPr>
        <a:xfrm>
          <a:off x="7200684" y="1337"/>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Aider l'enfant à se sentir en sécurité</a:t>
          </a:r>
        </a:p>
      </dsp:txBody>
      <dsp:txXfrm>
        <a:off x="7200684" y="1337"/>
        <a:ext cx="2010024" cy="1206014"/>
      </dsp:txXfrm>
    </dsp:sp>
    <dsp:sp modelId="{2F6645EA-7EC9-4C0D-9841-D767085F7A2C}">
      <dsp:nvSpPr>
        <dsp:cNvPr id="0" name=""/>
        <dsp:cNvSpPr/>
      </dsp:nvSpPr>
      <dsp:spPr>
        <a:xfrm>
          <a:off x="361946" y="1408355"/>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Se faire comprendre de l'enfant</a:t>
          </a:r>
        </a:p>
      </dsp:txBody>
      <dsp:txXfrm>
        <a:off x="361946" y="1408355"/>
        <a:ext cx="2010024" cy="1206014"/>
      </dsp:txXfrm>
    </dsp:sp>
    <dsp:sp modelId="{A896FEA3-3CF1-486E-9435-4040E81E8AA8}">
      <dsp:nvSpPr>
        <dsp:cNvPr id="0" name=""/>
        <dsp:cNvSpPr/>
      </dsp:nvSpPr>
      <dsp:spPr>
        <a:xfrm>
          <a:off x="2572973" y="1408355"/>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Expliquer à l'enfant les raisons de l'entretien</a:t>
          </a:r>
        </a:p>
      </dsp:txBody>
      <dsp:txXfrm>
        <a:off x="2572973" y="1408355"/>
        <a:ext cx="2010024" cy="1206014"/>
      </dsp:txXfrm>
    </dsp:sp>
    <dsp:sp modelId="{5C825AB9-FC59-45DF-9FC4-DF858564AD3E}">
      <dsp:nvSpPr>
        <dsp:cNvPr id="0" name=""/>
        <dsp:cNvSpPr/>
      </dsp:nvSpPr>
      <dsp:spPr>
        <a:xfrm>
          <a:off x="4815840" y="1409561"/>
          <a:ext cx="2010024"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Faire intervenir les personnes adéquates</a:t>
          </a:r>
        </a:p>
      </dsp:txBody>
      <dsp:txXfrm>
        <a:off x="4815840" y="1409561"/>
        <a:ext cx="2010024" cy="1206014"/>
      </dsp:txXfrm>
    </dsp:sp>
    <dsp:sp modelId="{74E1305E-8BD7-4AED-9314-ADC1D4F8BA3A}">
      <dsp:nvSpPr>
        <dsp:cNvPr id="0" name=""/>
        <dsp:cNvSpPr/>
      </dsp:nvSpPr>
      <dsp:spPr>
        <a:xfrm>
          <a:off x="6995028" y="1408355"/>
          <a:ext cx="2363286"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Être attentif à la communication non verbale</a:t>
          </a:r>
        </a:p>
      </dsp:txBody>
      <dsp:txXfrm>
        <a:off x="6995028" y="1408355"/>
        <a:ext cx="2363286" cy="1206014"/>
      </dsp:txXfrm>
    </dsp:sp>
    <dsp:sp modelId="{C46048D8-9734-4194-A1BF-9278095F2F3B}">
      <dsp:nvSpPr>
        <dsp:cNvPr id="0" name=""/>
        <dsp:cNvSpPr/>
      </dsp:nvSpPr>
      <dsp:spPr>
        <a:xfrm>
          <a:off x="3657603" y="2815372"/>
          <a:ext cx="2405055" cy="1206014"/>
        </a:xfrm>
        <a:prstGeom prst="rect">
          <a:avLst/>
        </a:prstGeom>
        <a:gradFill rotWithShape="0">
          <a:gsLst>
            <a:gs pos="0">
              <a:schemeClr val="accent1">
                <a:hueOff val="0"/>
                <a:satOff val="0"/>
                <a:lumOff val="0"/>
                <a:alphaOff val="0"/>
                <a:tint val="83000"/>
                <a:satMod val="100000"/>
                <a:lumMod val="100000"/>
              </a:schemeClr>
            </a:gs>
            <a:gs pos="100000">
              <a:schemeClr val="accent1">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tx2"/>
              </a:solidFill>
            </a:rPr>
            <a:t>Respecter les croyances et les pensées de l'enfant</a:t>
          </a:r>
        </a:p>
      </dsp:txBody>
      <dsp:txXfrm>
        <a:off x="3657603" y="2815372"/>
        <a:ext cx="2405055" cy="1206014"/>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BCCE0-555E-49DA-AD54-E2A8E3DE16EF}" type="datetimeFigureOut">
              <a:rPr lang="en-US" smtClean="0"/>
              <a:pPr/>
              <a:t>7/21/2017</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8F6E5-5E12-4623-90BB-7EC2ED9BF81B}" type="slidenum">
              <a:rPr lang="en-US" smtClean="0"/>
              <a:pPr/>
              <a:t>‹#›</a:t>
            </a:fld>
            <a:endParaRPr lang="fr-FR"/>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d'une diapositive de couverture. Elle ne fait pas partie des diapositives numérotées dans le Guide de l'animateur. </a:t>
            </a:r>
            <a:r>
              <a:rPr lang="fr-FR" smtClean="0"/>
              <a:t>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F92A7E51-C274-4468-BF96-9236C4FF08EC}" type="slidenum">
              <a:rPr lang="en-US">
                <a:solidFill>
                  <a:prstClr val="black"/>
                </a:solidFill>
              </a:rPr>
              <a:pPr/>
              <a:t>1</a:t>
            </a:fld>
            <a:endParaRPr lang="fr-FR">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fr-FR" b="1" dirty="0"/>
              <a:t>**Avant de présenter ce document, répartissez les participants en groupes de 3 ou 4 en fonction de la taille du groupe.  Demandez au groupe de débattre des questions suivantes :  Quels éléments devons-nous prendre en considération/quelles adaptations devons-nous faire dans le cadre de notre travail avec des adolescentes survivantes de violences sexuelles ?  Dans quelle mesure le faisons-nous déjà ?  Que ne faisons-nous pas ?  À quels défis sommes-nous confrontés ?***  Demandez aux groupes de rejoindre l'ensemble du groupe et de partager leurs idées.  Notez ces réponses sur un paperboard.  Puis reprenez la diapositive pour voir ce qui manque, quelles sont les idées nouvelles et supplémentaires.   </a:t>
            </a:r>
          </a:p>
          <a:p>
            <a:endParaRPr lang="fr-FR" b="1" baseline="0" dirty="0"/>
          </a:p>
          <a:p>
            <a:r>
              <a:rPr lang="fr-FR" smtClean="0"/>
              <a:t>Travailler avec des adolescentes peut être un peu effrayant pour ceux d'entre nous qui ont travaillé avec des femmes adultes pendant presque toute leur carrière. Au cœur de la gestion des cas de VBG avec les adolescentes survivantes, nous retrouvons les mêmes principes, les mêmes théories et les mêmes compétences. Nous conservons des attitudes axées sur les survivantes, et nous nous servons de nos solides compétences en communication pour soutenir efficacement, évaluer et élaborer des plans de services et des plans visant à assurer la sécurité avec les survivantes. </a:t>
            </a:r>
          </a:p>
          <a:p>
            <a:endParaRPr lang="fr-FR" baseline="0" dirty="0"/>
          </a:p>
          <a:p>
            <a:r>
              <a:rPr lang="fr-FR" smtClean="0"/>
              <a:t>La seule chose qui changera dans le cadre du travail avec des adolescentes est votre prestation, que vous devrez modifier en fonction du niveau de développement, de la situation personnelle et de la maturité des jeunes filles.</a:t>
            </a:r>
          </a:p>
          <a:p>
            <a:endParaRPr lang="fr-FR" baseline="0" dirty="0"/>
          </a:p>
          <a:p>
            <a:r>
              <a:rPr lang="fr-FR" b="1" baseline="0" dirty="0"/>
              <a:t>*Notez que vous trouverez de plus amples informations sur la façon de communiquer avec les enfants survivants de violences dans le document Prise en charge des enfants survivants. Si vos participants n'ont pas bénéficié de cette formation/n'ont pas ces compétences, il faudrait ajouter une session complémentaire sur ce sujet. Les deux diapositives suivantes fournissent des informations de base sur ce sujet </a:t>
            </a:r>
          </a:p>
          <a:p>
            <a:endParaRPr lang="fr-FR" sz="1200" b="1" kern="1200" baseline="0" dirty="0">
              <a:solidFill>
                <a:schemeClr val="tx1"/>
              </a:solidFill>
              <a:latin typeface="+mn-lt"/>
              <a:ea typeface="+mn-ea"/>
              <a:cs typeface="+mn-cs"/>
            </a:endParaRPr>
          </a:p>
          <a:p>
            <a:r>
              <a:rPr lang="fr-FR" sz="1200" b="1" kern="1200" baseline="0" dirty="0">
                <a:solidFill>
                  <a:schemeClr val="tx1"/>
                </a:solidFill>
                <a:latin typeface="+mn-lt"/>
              </a:rPr>
              <a:t>**Rappelez aux participants que la plupart des points que vous soulevez sont abordés dans les directives relatives à la prise en charge des enfants survivants et le matériel de formation.**</a:t>
            </a:r>
          </a:p>
          <a:p>
            <a:endParaRPr lang="fr-FR" sz="1200" i="1" kern="1200" baseline="0" dirty="0">
              <a:solidFill>
                <a:schemeClr val="tx1"/>
              </a:solidFill>
              <a:latin typeface="+mn-lt"/>
              <a:ea typeface="+mn-ea"/>
              <a:cs typeface="+mn-cs"/>
            </a:endParaRPr>
          </a:p>
          <a:p>
            <a:r>
              <a:rPr lang="fr-FR" sz="1200" b="1" i="1" kern="1200" baseline="0" dirty="0">
                <a:solidFill>
                  <a:schemeClr val="tx1"/>
                </a:solidFill>
                <a:latin typeface="+mn-lt"/>
              </a:rPr>
              <a:t>Voici quelques rappels utiles concernant les éléments que vous pouvez intégrer immédiatement à votre programmation :</a:t>
            </a:r>
          </a:p>
          <a:p>
            <a:pPr>
              <a:buFont typeface="Arial" pitchFamily="34" charset="0"/>
              <a:buChar char="•"/>
            </a:pPr>
            <a:r>
              <a:rPr lang="fr-FR" sz="1200" kern="1200" baseline="0" dirty="0">
                <a:solidFill>
                  <a:schemeClr val="tx1"/>
                </a:solidFill>
                <a:latin typeface="+mn-lt"/>
              </a:rPr>
              <a:t>  Utilisation d'un langage simple et clair. N'utilisez pas de termes, expressions ou jargon professionnels. Certains organismes ont</a:t>
            </a:r>
          </a:p>
          <a:p>
            <a:r>
              <a:rPr lang="fr-FR" sz="1200" kern="1200" baseline="0" dirty="0">
                <a:solidFill>
                  <a:schemeClr val="tx1"/>
                </a:solidFill>
                <a:latin typeface="+mn-lt"/>
              </a:rPr>
              <a:t>des supports de communication tels que des vidéos et des brochures qui décrivent leurs services. Si ces supports sont</a:t>
            </a:r>
          </a:p>
          <a:p>
            <a:r>
              <a:rPr lang="fr-FR" sz="1200" kern="1200" baseline="0" dirty="0">
                <a:solidFill>
                  <a:schemeClr val="tx1"/>
                </a:solidFill>
                <a:latin typeface="+mn-lt"/>
              </a:rPr>
              <a:t>disponibles, utilisez-les pour présenter l'idée de services individuels. Dans le cas contraire, vous pouvez parler avec la jeune fille en utilisant un langage</a:t>
            </a:r>
          </a:p>
          <a:p>
            <a:r>
              <a:rPr lang="fr-FR" sz="1200" kern="1200" baseline="0" dirty="0">
                <a:solidFill>
                  <a:schemeClr val="tx1"/>
                </a:solidFill>
                <a:latin typeface="+mn-lt"/>
              </a:rPr>
              <a:t>simple pour décrire les services.</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Nécessité de travailler avec les parents, les personnes qui s'occupent d'elles et les autres adultes en qui elles ont confiance, ainsi que les problèmes que cela pose par rapport à la sécurité</a:t>
            </a:r>
          </a:p>
          <a:p>
            <a:r>
              <a:rPr lang="fr-FR" sz="1200" kern="1200" baseline="0" dirty="0">
                <a:solidFill>
                  <a:schemeClr val="tx1"/>
                </a:solidFill>
                <a:latin typeface="+mn-lt"/>
              </a:rPr>
              <a:t>et la confidentialité.</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Les processus de consentement éclairé permettant de faire bénéficier à une adolescente des services ou de l'orienter vers d'autres services seront</a:t>
            </a:r>
          </a:p>
          <a:p>
            <a:r>
              <a:rPr lang="fr-FR" sz="1200" kern="1200" baseline="0" dirty="0">
                <a:solidFill>
                  <a:schemeClr val="tx1"/>
                </a:solidFill>
                <a:latin typeface="+mn-lt"/>
              </a:rPr>
              <a:t>également différents de ceux destinés aux femmes adultes. Le processus de consentement sera différent selon l'âge de la</a:t>
            </a:r>
          </a:p>
          <a:p>
            <a:r>
              <a:rPr lang="fr-FR" sz="1200" kern="1200" baseline="0" dirty="0">
                <a:solidFill>
                  <a:schemeClr val="tx1"/>
                </a:solidFill>
                <a:latin typeface="+mn-lt"/>
              </a:rPr>
              <a:t>jeune fille. Si la jeune fille a entre 6 et 11 ans, vous devrez obtenir un assentiment éclairé, c'est-à-dire l'accord de la jeune fille</a:t>
            </a:r>
          </a:p>
          <a:p>
            <a:r>
              <a:rPr lang="fr-FR" sz="1200" kern="1200" baseline="0" dirty="0">
                <a:solidFill>
                  <a:schemeClr val="tx1"/>
                </a:solidFill>
                <a:latin typeface="+mn-lt"/>
              </a:rPr>
              <a:t>indiquant qu'elle souhaite bénéficier de services. Vous devrez ensuite obtenir le consentement éclairé de la personne qui s'occupe d'elle. Si la personne qui s'occupe de la jeune fille</a:t>
            </a:r>
          </a:p>
          <a:p>
            <a:r>
              <a:rPr lang="fr-FR" sz="1200" kern="1200" baseline="0" dirty="0">
                <a:solidFill>
                  <a:schemeClr val="tx1"/>
                </a:solidFill>
                <a:latin typeface="+mn-lt"/>
              </a:rPr>
              <a:t>n'y est pas favorable ou si vous déterminez qu'il n'est pas dans l'intérêt de la jeune fille de faire appel à cette personne, un autre</a:t>
            </a:r>
          </a:p>
          <a:p>
            <a:r>
              <a:rPr lang="fr-FR" sz="1200" kern="1200" baseline="0" dirty="0">
                <a:solidFill>
                  <a:schemeClr val="tx1"/>
                </a:solidFill>
                <a:latin typeface="+mn-lt"/>
              </a:rPr>
              <a:t>adulte de confiance ou l'intervenant de la jeune fille pourra donner son consentement écrit aux services. Le même processus s'applique aux</a:t>
            </a:r>
          </a:p>
          <a:p>
            <a:r>
              <a:rPr lang="fr-FR" sz="1200" kern="1200" baseline="0" dirty="0">
                <a:solidFill>
                  <a:schemeClr val="tx1"/>
                </a:solidFill>
                <a:latin typeface="+mn-lt"/>
              </a:rPr>
              <a:t>jeunes filles âgées de 12 à 14 ans. Toutefois, en fonction de la maturité de la jeune fille, son consentement aux services pourra être dûment pris</a:t>
            </a:r>
          </a:p>
          <a:p>
            <a:r>
              <a:rPr lang="fr-FR" sz="1200" kern="1200" baseline="0" dirty="0">
                <a:solidFill>
                  <a:schemeClr val="tx1"/>
                </a:solidFill>
                <a:latin typeface="+mn-lt"/>
              </a:rPr>
              <a:t>en considération, ce qui signifie qu'il faudra tenir compte de son point de vue et de son opinion en fonction de facteurs tels que son âge</a:t>
            </a:r>
          </a:p>
          <a:p>
            <a:r>
              <a:rPr lang="fr-FR" sz="1200" kern="1200" baseline="0" dirty="0">
                <a:solidFill>
                  <a:schemeClr val="tx1"/>
                </a:solidFill>
                <a:latin typeface="+mn-lt"/>
              </a:rPr>
              <a:t>et sa maturité. Pour ce qui est des jeunes filles âgées de 15 à 17 ans, il faut obtenir le consentement éclairé de la jeune fille et, si possible, de la</a:t>
            </a:r>
          </a:p>
          <a:p>
            <a:r>
              <a:rPr lang="fr-FR" sz="1200" kern="1200" baseline="0" dirty="0">
                <a:solidFill>
                  <a:schemeClr val="tx1"/>
                </a:solidFill>
                <a:latin typeface="+mn-lt"/>
              </a:rPr>
              <a:t>personne qui s'occupe d'elle.</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Connaissance des lois relatives à l'obligation de signalement qui concernent les enfants dans votre contexte et de la façon dont elles s'appliquent aux</a:t>
            </a:r>
          </a:p>
          <a:p>
            <a:r>
              <a:rPr lang="fr-FR" sz="1200" kern="1200" baseline="0" dirty="0">
                <a:solidFill>
                  <a:schemeClr val="tx1"/>
                </a:solidFill>
                <a:latin typeface="+mn-lt"/>
              </a:rPr>
              <a:t>adolescentes, et des risques éventuels pour leur sécurité si ces lois étaient respectées.</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Principes de l'intérêt supérieur pour guider la prise de décision et les mesures à prendre.</a:t>
            </a:r>
          </a:p>
          <a:p>
            <a:pPr>
              <a:buFont typeface="Arial" pitchFamily="34" charset="0"/>
              <a:buChar char="•"/>
            </a:pPr>
            <a:r>
              <a:rPr lang="fr-FR" sz="1200" kern="1200" baseline="0" dirty="0">
                <a:solidFill>
                  <a:schemeClr val="tx1"/>
                </a:solidFill>
                <a:latin typeface="+mn-lt"/>
              </a:rPr>
              <a:t>  Orientations adaptées à l'âge et capacité des prestataires de services à travailler avec des adolescentes.</a:t>
            </a:r>
          </a:p>
          <a:p>
            <a:pPr>
              <a:buFont typeface="Arial" pitchFamily="34" charset="0"/>
              <a:buChar char="•"/>
            </a:pPr>
            <a:r>
              <a:rPr lang="fr-FR" sz="1200" kern="1200" baseline="0" dirty="0">
                <a:solidFill>
                  <a:schemeClr val="tx1"/>
                </a:solidFill>
                <a:latin typeface="+mn-lt"/>
              </a:rPr>
              <a:t>   Si les jeunes filles sont mariées, nécessité de plaider éventuellement auprès du mari (s'il n'est pas l'agresseur et si</a:t>
            </a:r>
          </a:p>
          <a:p>
            <a:r>
              <a:rPr lang="fr-FR" sz="1200" kern="1200" baseline="0" dirty="0">
                <a:solidFill>
                  <a:schemeClr val="tx1"/>
                </a:solidFill>
                <a:latin typeface="+mn-lt"/>
              </a:rPr>
              <a:t>cela ne présente pas de risque) pour leur permettre d'accéder aux services.</a:t>
            </a:r>
            <a:endParaRPr lang="fr-FR" b="0" baseline="0" dirty="0"/>
          </a:p>
          <a:p>
            <a:endParaRPr lang="fr-FR" b="1" baseline="0" dirty="0"/>
          </a:p>
          <a:p>
            <a:endParaRPr lang="fr-FR"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**Examinez les messages clés**</a:t>
            </a:r>
          </a:p>
          <a:p>
            <a:pPr eaLnBrk="1" hangingPunct="1">
              <a:spcBef>
                <a:spcPct val="0"/>
              </a:spcBef>
            </a:pPr>
            <a:endParaRPr lang="fr-FR" dirty="0"/>
          </a:p>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eaLnBrk="1" hangingPunct="1">
              <a:spcBef>
                <a:spcPct val="0"/>
              </a:spcBef>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a:t>
            </a: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39940" name="Slide Number Placeholder 3"/>
          <p:cNvSpPr>
            <a:spLocks noGrp="1"/>
          </p:cNvSpPr>
          <p:nvPr>
            <p:ph type="sldNum" sz="quarter" idx="5"/>
          </p:nvPr>
        </p:nvSpPr>
        <p:spPr bwMode="auto">
          <a:noFill/>
          <a:ln>
            <a:miter lim="800000"/>
            <a:headEnd/>
            <a:tailEnd/>
          </a:ln>
        </p:spPr>
        <p:txBody>
          <a:bodyPr/>
          <a:lstStyle/>
          <a:p>
            <a:fld id="{AA054DE3-A126-4268-9767-928E5A89904D}" type="slidenum">
              <a:rPr lang="en-US">
                <a:solidFill>
                  <a:prstClr val="black"/>
                </a:solidFill>
              </a:rPr>
              <a:pPr/>
              <a:t>11</a:t>
            </a:fld>
            <a:endParaRPr lang="fr-FR">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*Les diapositives 13 à 25 abordent la façon de communiquer avec des enfants, ce qui peut être utile si les participants n'ont pas suivi cette formation. Vous pouvez les intégrer dans ce module le cas échéant (auquel cas vous devez tenir compte du temps nécessaire pour la session) ou organiser une session complémentaire.   Veillez à examiner le chapitre 3 et en particulier les pages 61 à 64 des directives relatives à la prise en charge des enfants survivants.  </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solidFill>
                  <a:prstClr val="black"/>
                </a:solidFill>
              </a:rPr>
              <a:pPr/>
              <a:t>12</a:t>
            </a:fld>
            <a:endParaRPr lang="fr-FR">
              <a:solidFill>
                <a:prstClr val="black"/>
              </a:solidFill>
            </a:endParaRPr>
          </a:p>
        </p:txBody>
      </p:sp>
    </p:spTree>
    <p:extLst>
      <p:ext uri="{BB962C8B-B14F-4D97-AF65-F5344CB8AC3E}">
        <p14:creationId xmlns:p14="http://schemas.microsoft.com/office/powerpoint/2010/main" val="1974918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Les enfants ayant subi des violences sexuelles vous seront très certainement adressés par une personne qui s'occupe d'eux ou un autre adulte. Il est rare qu'ils cherchent d'eux-mêmes à obtenir de l'aide. Ils peuvent ne pas comprendre ce qui leur arrive, ou ressentir de la peur, de la gêne ou de la honte à propos des violences, ce qui peut affecter leur volonté de parler avec les prestataires de services, ou leur capacité à le faire. Votre première réaction influe sur leur sentiment de sécurité et leur volonté de parler, ainsi que sur leur bien-être psychologique. Une réaction positive et encourageante aidera l'enfant à se sentir mieux, alors qu'une réaction négative (par exemple ne pas croire l'enfant ou manifester de la colère à son égard) peut aggraver le traumatisme.</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14</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Les enfants ont besoin d'entendre qu'ils ne sont pas responsables de ce qui s'est produit, et que l'on croit ce qu'ils disent. Les faits qu'ils divulguent sont rarement mensongers, et les prestataires de services doivent faire tout leur possible pour les encourager à raconter leur expérience. Il est fondamental de leur dire des phrases réconfortantes, telles que « Je te crois » ou « Ce n'est pas de ta faute », dès qu'ils commencent à parler, ainsi que tout au long de la prise en charge et du traitement. </a:t>
            </a:r>
          </a:p>
          <a:p>
            <a:endParaRPr lang="fr-FR" dirty="0"/>
          </a:p>
          <a:p>
            <a:r>
              <a:rPr lang="fr-FR" smtClean="0"/>
              <a:t>Les prestataires de services directs qui s'entretiennent avec les enfants survivants doivent trouver des occasions de leur dire qu'ils sont courageux de parler des violences qu'ils ont subies, et qu'ils ne sont pas fautifs. Ils doivent impérativement dire aux enfants qu'ils ne sont pas responsables des abus, et insister sur le fait qu'ils sont là pour les aider à démarrer le processus de guérison.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15</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Les prestataires de services doivent veiller à éviter toute interaction susceptible d'angoisser ou de traumatiser davantage les enfants. Ne manifestez pas de colère à leur égard, ne les contraignez pas à répondre à une question à laquelle ils ne sont pas prêts à répondre, ne les forcez pas à parler des violences sexuelles tant qu'ils ne sont pas prêts à le faire, et ne leur demandez pas de répéter leur histoire plusieurs fois, à des personnes différentes. Le personnel doit s'efforcer de limiter les activités et interactions qui angoissent les enfants.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16</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600"/>
              </a:spcBef>
              <a:spcAft>
                <a:spcPts val="0"/>
              </a:spcAft>
              <a:buClrTx/>
              <a:buSzTx/>
              <a:buFont typeface="Arial"/>
              <a:buChar char="•"/>
              <a:tabLst/>
              <a:defRPr/>
            </a:pPr>
            <a:r>
              <a:rPr lang="fr-FR" smtClean="0"/>
              <a:t>Présentez les informations dans un langage que les enfants comprennent, modifiez votre vocabulaire, utilisez des termes que des enfants de son âge utilisent couramment dans cette culture et ce contexte pour décrire l'activité sexuelle, les parties génitales/intimes, les hommes, les femmes, etc. </a:t>
            </a:r>
            <a:endParaRPr lang="fr-FR" dirty="0"/>
          </a:p>
          <a:p>
            <a:pPr marL="171450" indent="-171450">
              <a:spcBef>
                <a:spcPts val="600"/>
              </a:spcBef>
              <a:buFont typeface="Arial"/>
              <a:buChar char="•"/>
            </a:pPr>
            <a:r>
              <a:rPr lang="fr-FR" smtClean="0"/>
              <a:t>Assurez-vous qu'il soit adapté à son âge et à son stade de développement</a:t>
            </a:r>
          </a:p>
          <a:p>
            <a:pPr marL="171450" indent="-171450">
              <a:spcBef>
                <a:spcPts val="600"/>
              </a:spcBef>
              <a:buFont typeface="Arial"/>
              <a:buChar char="•"/>
            </a:pPr>
            <a:r>
              <a:rPr lang="fr-FR" smtClean="0"/>
              <a:t>Utilisez divers moyens de communication, le langage corporel, des dessins, des jouets, etc.</a:t>
            </a:r>
            <a:endParaRPr lang="fr-FR" dirty="0"/>
          </a:p>
          <a:p>
            <a:pPr marL="171450" indent="-171450">
              <a:spcBef>
                <a:spcPts val="600"/>
              </a:spcBef>
              <a:buFont typeface="Arial"/>
              <a:buChar char="•"/>
            </a:pPr>
            <a:r>
              <a:rPr lang="fr-FR" smtClean="0"/>
              <a:t>Vous devrez poser des questions sensibles... C'est normal !</a:t>
            </a:r>
          </a:p>
          <a:p>
            <a:pPr marL="171450" indent="-171450">
              <a:spcBef>
                <a:spcPts val="600"/>
              </a:spcBef>
              <a:buFont typeface="Arial"/>
              <a:buChar char="•"/>
            </a:pPr>
            <a:endParaRPr lang="fr-FR" dirty="0"/>
          </a:p>
          <a:p>
            <a:endParaRPr lang="fr-FR" dirty="0"/>
          </a:p>
        </p:txBody>
      </p:sp>
      <p:sp>
        <p:nvSpPr>
          <p:cNvPr id="4" name="Slide Number Placeholder 3"/>
          <p:cNvSpPr>
            <a:spLocks noGrp="1"/>
          </p:cNvSpPr>
          <p:nvPr>
            <p:ph type="sldNum" sz="quarter" idx="10"/>
          </p:nvPr>
        </p:nvSpPr>
        <p:spPr/>
        <p:txBody>
          <a:bodyPr/>
          <a:lstStyle/>
          <a:p>
            <a:fld id="{C60A32D9-EA12-BE47-9726-812A7B810CDB}" type="slidenum">
              <a:rPr lang="en-US" smtClean="0">
                <a:solidFill>
                  <a:prstClr val="black"/>
                </a:solidFill>
              </a:rPr>
              <a:pPr/>
              <a:t>17</a:t>
            </a:fld>
            <a:endParaRPr lang="fr-FR">
              <a:solidFill>
                <a:prstClr val="black"/>
              </a:solidFill>
            </a:endParaRPr>
          </a:p>
        </p:txBody>
      </p:sp>
    </p:spTree>
    <p:extLst>
      <p:ext uri="{BB962C8B-B14F-4D97-AF65-F5344CB8AC3E}">
        <p14:creationId xmlns:p14="http://schemas.microsoft.com/office/powerpoint/2010/main" val="803501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Bef>
                <a:spcPts val="600"/>
              </a:spcBef>
              <a:buFont typeface="Arial"/>
              <a:buChar char="•"/>
            </a:pPr>
            <a:r>
              <a:rPr lang="fr-FR" smtClean="0"/>
              <a:t>Expliquez les questions qui portent sur les sujets sensibles pour dissiper les craintes de l'enfant</a:t>
            </a:r>
          </a:p>
          <a:p>
            <a:pPr marL="171450" indent="-171450">
              <a:spcBef>
                <a:spcPts val="600"/>
              </a:spcBef>
              <a:buFont typeface="Arial"/>
              <a:buChar char="•"/>
            </a:pPr>
            <a:r>
              <a:rPr lang="fr-FR" smtClean="0"/>
              <a:t>Dites à l'enfant que vous savez que c'est difficile et qu'il peut aller à son rythme </a:t>
            </a:r>
          </a:p>
          <a:p>
            <a:pPr marL="171450" indent="-171450">
              <a:spcBef>
                <a:spcPts val="600"/>
              </a:spcBef>
              <a:buFont typeface="Arial"/>
              <a:buChar char="•"/>
            </a:pPr>
            <a:r>
              <a:rPr lang="fr-FR" smtClean="0"/>
              <a:t>Posez à l'enfant des questions claires et simples, en vous concentrant sur le dernier incident</a:t>
            </a:r>
          </a:p>
          <a:p>
            <a:endParaRPr lang="fr-FR" dirty="0"/>
          </a:p>
        </p:txBody>
      </p:sp>
      <p:sp>
        <p:nvSpPr>
          <p:cNvPr id="4" name="Slide Number Placeholder 3"/>
          <p:cNvSpPr>
            <a:spLocks noGrp="1"/>
          </p:cNvSpPr>
          <p:nvPr>
            <p:ph type="sldNum" sz="quarter" idx="10"/>
          </p:nvPr>
        </p:nvSpPr>
        <p:spPr/>
        <p:txBody>
          <a:bodyPr/>
          <a:lstStyle/>
          <a:p>
            <a:fld id="{C60A32D9-EA12-BE47-9726-812A7B810CDB}" type="slidenum">
              <a:rPr lang="en-US" smtClean="0">
                <a:solidFill>
                  <a:prstClr val="black"/>
                </a:solidFill>
              </a:rPr>
              <a:pPr/>
              <a:t>18</a:t>
            </a:fld>
            <a:endParaRPr lang="fr-FR">
              <a:solidFill>
                <a:prstClr val="black"/>
              </a:solidFill>
            </a:endParaRPr>
          </a:p>
        </p:txBody>
      </p:sp>
    </p:spTree>
    <p:extLst>
      <p:ext uri="{BB962C8B-B14F-4D97-AF65-F5344CB8AC3E}">
        <p14:creationId xmlns:p14="http://schemas.microsoft.com/office/powerpoint/2010/main" val="1699242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19</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Trouvez un lieu sûr, c'est-à-dire un lieu privé, calme et éloigné de tout danger potentiel. Offrez aux enfants la possibilité d'être ou non accompagnés par un adulte de confiance pendant votre entretien. Ne forcez pas un enfant à parler à une personne, ou devant une personne, dont il semble se méfier. Ne faites pas participer à l'entretien la personne soupçonnée d'avoir agressé l'enfant. Dites la vérité à l'enfant, même si cela est difficile sur le plan émotionnel. Si vous ignorez la réponse à une question, dites-lui « Je ne sais pas ». L'honnêteté et l'ouverture sont les fondements de la confiance, et aident l'enfant à se sentir en sécurité.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20</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15C : Réponses de la gestion des cas aux violences sexuelles sur les femmes et les jeunes filles</a:t>
            </a:r>
            <a:endParaRPr lang="fr-FR" sz="1200" b="1" kern="1200" baseline="0" dirty="0">
              <a:solidFill>
                <a:schemeClr val="tx1"/>
              </a:solidFill>
              <a:effectLst/>
              <a:latin typeface="+mn-lt"/>
              <a:ea typeface="+mn-ea"/>
              <a:cs typeface="+mn-cs"/>
            </a:endParaRP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diverses conséquences des violences sexuelles sur les femmes et les adolescentes, et quels peuvent être les besoins essentiels </a:t>
            </a:r>
          </a:p>
          <a:p>
            <a:pPr marL="171450" lvl="0" indent="-171450">
              <a:buFont typeface="Arial" charset="0"/>
              <a:buChar char="•"/>
            </a:pPr>
            <a:r>
              <a:rPr lang="fr-FR" sz="1200" kern="1200" baseline="0" dirty="0">
                <a:solidFill>
                  <a:schemeClr val="tx1"/>
                </a:solidFill>
                <a:effectLst/>
                <a:latin typeface="+mn-lt"/>
              </a:rPr>
              <a:t>Apprendre les réactions courantes qu'une survivante peut éprouver après avoir subi des violences sexuelles</a:t>
            </a:r>
          </a:p>
          <a:p>
            <a:pPr marL="171450" lvl="0" indent="-171450">
              <a:buFont typeface="Arial" charset="0"/>
              <a:buChar char="•"/>
            </a:pPr>
            <a:r>
              <a:rPr lang="fr-FR" sz="1200" kern="1200" baseline="0" dirty="0">
                <a:solidFill>
                  <a:schemeClr val="tx1"/>
                </a:solidFill>
                <a:effectLst/>
                <a:latin typeface="+mn-lt"/>
              </a:rPr>
              <a:t>Identifier les messages clés qui peuvent être communiqués aux survivantes de violences sexuelles pour les aider à guérir et à se rétablir</a:t>
            </a:r>
          </a:p>
          <a:p>
            <a:pPr marL="171450" lvl="0" indent="-171450">
              <a:buFont typeface="Arial" charset="0"/>
              <a:buChar char="•"/>
            </a:pPr>
            <a:r>
              <a:rPr lang="fr-FR" sz="1200" kern="1200" dirty="0">
                <a:solidFill>
                  <a:schemeClr val="tx1"/>
                </a:solidFill>
                <a:effectLst/>
                <a:latin typeface="+mn-lt"/>
              </a:rPr>
              <a:t>Identifier les adaptations nécessaires pour travailler avec des adolescentes survivantes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 </a:t>
            </a:r>
            <a:r>
              <a:rPr lang="fr-FR" sz="1200" b="0" kern="1200" dirty="0">
                <a:solidFill>
                  <a:schemeClr val="tx1"/>
                </a:solidFill>
                <a:effectLst/>
                <a:latin typeface="+mn-lt"/>
              </a:rPr>
              <a:t>: 45 minutes (vous aurez besoin de 30 à 45 minutes supplémentaires si vous incluez le contenu sur la Communication avec les enfants survivants)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15C.1 – Réactions courantes face à la violence sexuelle (un par participant)</a:t>
            </a:r>
          </a:p>
          <a:p>
            <a:pPr marL="171450" lvl="0" indent="-171450">
              <a:buFont typeface="Arial" charset="0"/>
              <a:buChar char="•"/>
            </a:pPr>
            <a:r>
              <a:rPr lang="fr-FR" sz="1200" kern="1200" dirty="0">
                <a:solidFill>
                  <a:schemeClr val="tx1"/>
                </a:solidFill>
                <a:effectLst/>
                <a:latin typeface="+mn-lt"/>
              </a:rPr>
              <a:t>Document 15C.2 – Messages clés à partager avec les survivantes de violences sexuelles (un par participant) </a:t>
            </a:r>
          </a:p>
          <a:p>
            <a:pPr marL="171450" lvl="0" indent="-171450">
              <a:buFont typeface="Arial" charset="0"/>
              <a:buChar char="•"/>
            </a:pPr>
            <a:endParaRPr lang="fr-FR" sz="1200" kern="1200" baseline="0" dirty="0">
              <a:solidFill>
                <a:schemeClr val="tx1"/>
              </a:solidFill>
              <a:effectLst/>
              <a:latin typeface="+mn-lt"/>
              <a:ea typeface="+mn-ea"/>
              <a:cs typeface="+mn-cs"/>
            </a:endParaRPr>
          </a:p>
          <a:p>
            <a:pPr marL="0" indent="0">
              <a:buFont typeface="Arial" charset="0"/>
              <a:buNone/>
            </a:pPr>
            <a:r>
              <a:rPr lang="fr-FR" smtClean="0"/>
              <a:t> </a:t>
            </a:r>
            <a:r>
              <a:rPr lang="fr-FR" sz="1200" kern="1200" dirty="0">
                <a:solidFill>
                  <a:schemeClr val="tx1"/>
                </a:solidFill>
                <a:effectLst/>
                <a:latin typeface="+mn-lt"/>
              </a:rPr>
              <a:t> </a:t>
            </a:r>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p>
          <a:p>
            <a:pPr marL="171450" lvl="0" indent="-171450">
              <a:buFont typeface="Arial" charset="0"/>
              <a:buChar char="•"/>
            </a:pPr>
            <a:r>
              <a:rPr lang="fr-FR" sz="1200" kern="1200" dirty="0">
                <a:solidFill>
                  <a:schemeClr val="tx1"/>
                </a:solidFill>
                <a:effectLst/>
                <a:latin typeface="+mn-lt"/>
              </a:rPr>
              <a:t>Préparez la salle </a:t>
            </a:r>
          </a:p>
          <a:p>
            <a:pPr marL="171450" lvl="0" indent="-171450">
              <a:buFont typeface="Arial" charset="0"/>
              <a:buChar char="•"/>
            </a:pPr>
            <a:r>
              <a:rPr lang="fr-FR" sz="1200" kern="1200" dirty="0">
                <a:solidFill>
                  <a:schemeClr val="tx1"/>
                </a:solidFill>
                <a:effectLst/>
                <a:latin typeface="+mn-lt"/>
              </a:rPr>
              <a:t>Revoyez les diapositives et les notes du formateur</a:t>
            </a:r>
          </a:p>
          <a:p>
            <a:pPr marL="0" indent="0">
              <a:buFont typeface="Arial" charset="0"/>
              <a:buNone/>
            </a:pPr>
            <a:r>
              <a:rPr lang="fr-FR" sz="1200" kern="1200" dirty="0">
                <a:solidFill>
                  <a:schemeClr val="tx1"/>
                </a:solidFill>
                <a:effectLst/>
                <a:latin typeface="+mn-lt"/>
              </a:rPr>
              <a:t> </a:t>
            </a: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kern="1200" baseline="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Réactions courantes et besoins essentiels (3-5)</a:t>
            </a:r>
            <a:endParaRPr lang="fr-FR" sz="1200" kern="1200" dirty="0">
              <a:solidFill>
                <a:schemeClr val="tx1"/>
              </a:solidFill>
              <a:effectLst/>
              <a:latin typeface="+mn-lt"/>
              <a:ea typeface="+mn-ea"/>
              <a:cs typeface="+mn-cs"/>
            </a:endParaRPr>
          </a:p>
          <a:p>
            <a:r>
              <a:rPr lang="fr-FR" sz="1200" kern="1200" baseline="0" dirty="0">
                <a:solidFill>
                  <a:schemeClr val="tx1"/>
                </a:solidFill>
                <a:effectLst/>
                <a:latin typeface="+mn-lt"/>
              </a:rPr>
              <a:t>15</a:t>
            </a:r>
            <a:r>
              <a:rPr lang="fr-FR" smtClean="0"/>
              <a:t> </a:t>
            </a:r>
            <a:r>
              <a:rPr lang="fr-FR" sz="1200" kern="1200" baseline="0" dirty="0">
                <a:solidFill>
                  <a:schemeClr val="tx1"/>
                </a:solidFill>
                <a:effectLst/>
                <a:latin typeface="+mn-lt"/>
              </a:rPr>
              <a:t>minutes – Messages clés destinés aux survivantes de violences sexuelles (6-8)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Adolescentes survivantes de violences sexuelles (8-9) </a:t>
            </a:r>
          </a:p>
          <a:p>
            <a:r>
              <a:rPr lang="fr-FR" sz="1200" kern="1200" baseline="0" dirty="0">
                <a:solidFill>
                  <a:schemeClr val="tx1"/>
                </a:solidFill>
                <a:effectLst/>
                <a:latin typeface="+mn-lt"/>
              </a:rPr>
              <a:t>30 à 45 minutes – Contenu facultatif sur la Communication avec les enfants survivants (11-25)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(10)</a:t>
            </a:r>
            <a:endParaRPr lang="fr-FR" sz="1200" kern="1200" dirty="0">
              <a:solidFill>
                <a:schemeClr val="tx1"/>
              </a:solidFill>
              <a:effectLst/>
              <a:latin typeface="+mn-lt"/>
              <a:ea typeface="+mn-ea"/>
              <a:cs typeface="+mn-cs"/>
            </a:endParaRPr>
          </a:p>
          <a:p>
            <a:endParaRPr lang="fr-FR" sz="1200" b="0"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p>
          <a:p>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baseline="0" dirty="0">
                <a:solidFill>
                  <a:schemeClr val="tx1"/>
                </a:solidFill>
                <a:latin typeface="+mn-lt"/>
              </a:rPr>
              <a:t>Historiquement dans les zones de crise humanitaire, les services de gestion des cas de VBG sont souvent mis en place dès le départ pour répondre aux cas de violences sexuelles qui sont directement liés au conflit et au déplacement. C'est souvent la réponse à ces incidents qui offre le point d'entrée permettant de répondre aux autres types de VBG que les femmes et les jeunes filles subissent. Ce module</a:t>
            </a:r>
          </a:p>
          <a:p>
            <a:r>
              <a:rPr lang="fr-FR" sz="1200" kern="1200" baseline="0" dirty="0">
                <a:solidFill>
                  <a:schemeClr val="tx1"/>
                </a:solidFill>
                <a:latin typeface="+mn-lt"/>
              </a:rPr>
              <a:t>s'appuie sur les directives relatives à la gestion des cas fournies dans les précédents modules, en s'intéressant plus particulièrement à l'impact des violences sexuelles sur les femmes et les adolescentes et aux principales réponses psychosociales et en matière de santé. Ce module aborde également les principales adaptations auxquelles les intervenants doivent réfléchir lorsqu'ils travaillent avec des adolescentes survivantes de violences sexuelles.</a:t>
            </a:r>
          </a:p>
          <a:p>
            <a:endParaRPr lang="fr-FR" dirty="0"/>
          </a:p>
          <a:p>
            <a:r>
              <a:rPr lang="fr-FR" sz="1200" b="1" kern="1200" baseline="0" dirty="0">
                <a:solidFill>
                  <a:schemeClr val="tx1"/>
                </a:solidFill>
                <a:latin typeface="+mn-lt"/>
              </a:rPr>
              <a:t>Connaissances des formateurs</a:t>
            </a:r>
          </a:p>
          <a:p>
            <a:r>
              <a:rPr lang="fr-FR" sz="1200" kern="1200" baseline="0" dirty="0">
                <a:solidFill>
                  <a:schemeClr val="tx1"/>
                </a:solidFill>
                <a:latin typeface="+mn-lt"/>
              </a:rPr>
              <a:t>Les formateurs doivent connaître les divers besoins psychosociaux, en matière de santé et de sécurité, et autres besoins que les femmes ou les jeunes filles survivantes de violences sexuelles peuvent avoir. Pour cela, il faut également qu'ils connaissent les réactions courantes que les survivantes peuvent avoir. Le formateur doit également avoir une connaissance approfondie des réponses clés en matière de santé, c'est-à-dire quels soins médicaux pourraient être nécessaires et comment les déterminer</a:t>
            </a:r>
          </a:p>
          <a:p>
            <a:r>
              <a:rPr lang="fr-FR" sz="1200" kern="1200" baseline="0" dirty="0">
                <a:solidFill>
                  <a:schemeClr val="tx1"/>
                </a:solidFill>
                <a:latin typeface="+mn-lt"/>
              </a:rPr>
              <a:t>si une orientation vers des soins médicaux s'avère urgente. Enfin, le formateur doit connaître les messages clés qu'un aidant peut communiquer à une survivante de violences sexuelles, qui peuvent l'aider à guérir et à se rétablir.</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Points clés</a:t>
            </a:r>
          </a:p>
          <a:p>
            <a:r>
              <a:rPr lang="fr-FR" sz="1200" kern="1200" baseline="0" dirty="0">
                <a:solidFill>
                  <a:schemeClr val="tx1"/>
                </a:solidFill>
                <a:latin typeface="+mn-lt"/>
              </a:rPr>
              <a:t>• On entend par violence sexuelle tout acte sexuel forcé, y compris le fait d'obliger quelqu'un à faire quelque chose qu'il ne veut pas faire ou quand il ne le veut pas. Il existe de nombreuses formes de violence sexuelle, notamment le harcèlement sexuel, l'exploitation sexuelle, les attouchements forcés ou non désirés, les tentatives de viol et le viol. Les violences sexuelles ont des conséquences graves à long terme sur la santé physique, sexuelle, reproductive et mentale des femmes. Il s'agit d'une expérience profondément transgressive et douloureuse pour la survivante.</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 Dans les cas de violences sexuelles sur les femmes et les jeunes filles, les principaux problèmes de santé sont liés aux incidents de viol, d'agression sexuelle ou d'autres formes d'agression physique non sexuelle qui peuvent entraîner des blessures, des douleurs et des saignements graves. Les femmes et les jeunes filles risquent de contracter le VIH/des MST, de faire face à une grossesse non désirée ou de souffrir de blessures. Les services de santé qui doivent être proposés en réponse aux viols et aux agressions sexuelles comprennent les médicaments pour prévenir le VIH, la contraception d'urgence, le dépistage et le traitement des MST, ainsi que le traitement des blessures ou des plaies. Le facteur temps est essentiel pour certains de ces services.</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 Parmi les obstacles à l'accès des soins par les survivantes de violences sexuelles, citons en premier lieu les nombreuses raisons pour lesquelles elles ne veulent pas divulguer ce qui leur est arrivé à une autre personne ou un prestataire de services. Les autres obstacles incluent : Le manque de moyens de transport, le manque d'argent pour payer les services ou le transport pour accéder aux services, le manque de solutions de garderie, la méconnaissance des</a:t>
            </a:r>
          </a:p>
          <a:p>
            <a:r>
              <a:rPr lang="fr-FR" sz="1200" kern="1200" baseline="0" dirty="0">
                <a:solidFill>
                  <a:schemeClr val="tx1"/>
                </a:solidFill>
                <a:latin typeface="+mn-lt"/>
              </a:rPr>
              <a:t>services, l'isolement.</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 Voici les principales réponses aux violences sexuelles : fournir des informations sur l'accès aux services de santé et faciliter cet accès ; fournir un soutien psychosocial comprenant la communication de messages importants à la personne sur ce que sont les violences sexuelles, pourquoi elles se produisent, les réactions ou sentiments courants que les survivantes peuvent avoir face à</a:t>
            </a:r>
          </a:p>
          <a:p>
            <a:r>
              <a:rPr lang="fr-FR" sz="1200" kern="1200" baseline="0" dirty="0">
                <a:solidFill>
                  <a:schemeClr val="tx1"/>
                </a:solidFill>
                <a:latin typeface="+mn-lt"/>
              </a:rPr>
              <a:t>ce qu'elles vivent, pourquoi de nombreuses survivantes ne parlent pas de ce qui leur est arrivé.</a:t>
            </a:r>
          </a:p>
          <a:p>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Éléments à prendre en considération pour adapter les services aux adolescentes :</a:t>
            </a:r>
          </a:p>
          <a:p>
            <a:r>
              <a:rPr lang="fr-FR" sz="1200" kern="1200" baseline="0" dirty="0">
                <a:solidFill>
                  <a:schemeClr val="tx1"/>
                </a:solidFill>
                <a:latin typeface="+mn-lt"/>
              </a:rPr>
              <a:t>• Utilisation d'un langage simple et clair. Prendre en considération les supports de communication tels que les vidéos et les brochures qui décrivent les services qui peuvent être plus adaptés aux adolescentes.</a:t>
            </a:r>
          </a:p>
          <a:p>
            <a:r>
              <a:rPr lang="fr-FR" sz="1200" kern="1200" baseline="0" dirty="0">
                <a:solidFill>
                  <a:schemeClr val="tx1"/>
                </a:solidFill>
                <a:latin typeface="+mn-lt"/>
              </a:rPr>
              <a:t>• Nécessité de travailler avec les parents, les personnes qui s'occupent d'elles et les autres adultes en qui elles ont confiance, ainsi que les problèmes que cela pose par rapport à la sécurité et la confidentialité.</a:t>
            </a:r>
          </a:p>
          <a:p>
            <a:r>
              <a:rPr lang="fr-FR" sz="1200" kern="1200" baseline="0" dirty="0">
                <a:solidFill>
                  <a:schemeClr val="tx1"/>
                </a:solidFill>
                <a:latin typeface="+mn-lt"/>
              </a:rPr>
              <a:t>• Processus de consentement éclairé</a:t>
            </a:r>
          </a:p>
          <a:p>
            <a:r>
              <a:rPr lang="fr-FR" sz="1200" kern="1200" baseline="0" dirty="0">
                <a:solidFill>
                  <a:schemeClr val="tx1"/>
                </a:solidFill>
                <a:latin typeface="+mn-lt"/>
              </a:rPr>
              <a:t>• Connaissance des lois relatives à l'obligation de signalement qui concernent les enfants dans votre contexte et de la façon dont elles s'appliquent aux adolescentes, et des risques éventuels sur leur sécurité si ces lois étaient respectées.</a:t>
            </a:r>
          </a:p>
          <a:p>
            <a:r>
              <a:rPr lang="fr-FR" sz="1200" kern="1200" baseline="0" dirty="0">
                <a:solidFill>
                  <a:schemeClr val="tx1"/>
                </a:solidFill>
                <a:latin typeface="+mn-lt"/>
              </a:rPr>
              <a:t>• Principes de l'intérêt supérieur pour guider la prise de décision et les mesures à prendre.</a:t>
            </a:r>
          </a:p>
          <a:p>
            <a:r>
              <a:rPr lang="fr-FR" sz="1200" kern="1200" baseline="0" dirty="0">
                <a:solidFill>
                  <a:schemeClr val="tx1"/>
                </a:solidFill>
                <a:latin typeface="+mn-lt"/>
              </a:rPr>
              <a:t>• Orientations adaptées à l'âge et capacité des prestataires de services à travailler avec des adolescentes.</a:t>
            </a:r>
          </a:p>
          <a:p>
            <a:r>
              <a:rPr lang="fr-FR" sz="1200" kern="1200" baseline="0" dirty="0">
                <a:solidFill>
                  <a:schemeClr val="tx1"/>
                </a:solidFill>
                <a:latin typeface="+mn-lt"/>
              </a:rPr>
              <a:t>• Si les jeunes filles sont mariées, nécessité de plaider éventuellement auprès du mari (s'il n'est pas l'agresseur et si cela ne présente pas de risque) pour leur permettre d'accéder aux services.</a:t>
            </a: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666DCC4B-34E9-4207-A5A4-579F4C08FF91}" type="slidenum">
              <a:rPr lang="en-US"/>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Chaque fois qu'un prestataire de services prend place pour communiquer avec un enfant survivant, il doit prendre le temps de lui expliquer l'objet de l'entretien. Il est important d'indiquer à l'enfant pourquoi le prestataire de services veut discuter avec lui, et les questions qui lui seront posées, ainsi qu'à la personne qui s'occupe de lui. À chaque étape du processus, expliquez aux enfants ce qui est fait pour garantir leur bien-être physique et émotionnel.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21</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En principe, seules des femmes (prestataires de services et interprètes) doivent s'entretenir avec les jeunes filles à propos des violences sexuelles. Les garçons survivants, quant à eux, doivent pouvoir choisir, dans la mesure du possible, de s'entretenir avec un prestataire de services de sexe masculin ou de sexe féminin, car certains seront plus à l'aise avec une femme. L'idéal est de demander à l'enfant quelle est sa préférence, entre du personnel formé de sexe masculin ou de sexe féminin.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22</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Il est important, lors de toute interaction, d'être attentif à la communication non verbale, non seulement celle de l'enfant, mais également la vôtre. Les enfants peuvent manifester leur angoisse en criant, en secouant la tête ou en cachant leur visage, ou encore en changeant de posture. Lorsqu'un enfant se recroqueville, par exemple, l'adulte qui travaille avec lui doit conclure qu'il est nécessaire de faire une pause, voire de cesser l'entretien. Les adultes ont également recours à la communication non verbale. Si votre corps est tendu ou si vous semblez désintéressé par l'histoire de l'enfant, il pourra interpréter votre comportement non verbal de façon négative, ce qui affectera sa confiance et sa volonté de parler.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24</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Les enfants ont le droit d'exprimer leurs opinions, leurs croyances et leurs pensées sur ce qui leur est arrivé, ainsi que sur les décisions prises en leur nom. Les prestataires de services se doivent d'expliquer aux enfants qu'ils ont le droit de partager (ou de ne pas partager) leurs pensées et opinions. Responsabilisez l'enfant afin qu'il puisse contrôler ce qui se passe pendant les échanges. L'enfant doit être libre de répondre « Je ne sais pas », ou de mettre un terme à l'entretien avec un prestataire de services s'il est bouleversé. L'enfant a non seulement le droit de participer, mais également le droit de ne pas participer. </a:t>
            </a:r>
          </a:p>
        </p:txBody>
      </p:sp>
      <p:sp>
        <p:nvSpPr>
          <p:cNvPr id="4" name="Slide Number Placeholder 3"/>
          <p:cNvSpPr>
            <a:spLocks noGrp="1"/>
          </p:cNvSpPr>
          <p:nvPr>
            <p:ph type="sldNum" sz="quarter" idx="10"/>
          </p:nvPr>
        </p:nvSpPr>
        <p:spPr/>
        <p:txBody>
          <a:bodyPr/>
          <a:lstStyle/>
          <a:p>
            <a:fld id="{C568F6E5-5E12-4623-90BB-7EC2ED9BF81B}" type="slidenum">
              <a:rPr lang="en-US" smtClean="0"/>
              <a:pPr/>
              <a:t>25</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buFont typeface="Arial" charset="0"/>
              <a:buChar char="•"/>
            </a:pPr>
            <a:r>
              <a:rPr lang="fr-FR" sz="1200" kern="1200" dirty="0">
                <a:solidFill>
                  <a:schemeClr val="tx1"/>
                </a:solidFill>
                <a:effectLst/>
                <a:latin typeface="+mn-lt"/>
              </a:rPr>
              <a:t>Comprendre les diverses conséquences des violences sexuelles sur les femmes et les adolescentes, et quels peuvent être les besoins essentiels </a:t>
            </a:r>
          </a:p>
          <a:p>
            <a:pPr marL="171450" lvl="0" indent="-171450">
              <a:buFont typeface="Arial" charset="0"/>
              <a:buChar char="•"/>
            </a:pPr>
            <a:r>
              <a:rPr lang="fr-FR" sz="1200" kern="1200" baseline="0" dirty="0">
                <a:solidFill>
                  <a:schemeClr val="tx1"/>
                </a:solidFill>
                <a:effectLst/>
                <a:latin typeface="+mn-lt"/>
              </a:rPr>
              <a:t>Apprendre les réactions courantes qu'une survivante peut éprouver après avoir subi des violences sexuelles</a:t>
            </a:r>
          </a:p>
          <a:p>
            <a:pPr marL="171450" lvl="0" indent="-171450">
              <a:buFont typeface="Arial" charset="0"/>
              <a:buChar char="•"/>
            </a:pPr>
            <a:r>
              <a:rPr lang="fr-FR" sz="1200" kern="1200" baseline="0" dirty="0">
                <a:solidFill>
                  <a:schemeClr val="tx1"/>
                </a:solidFill>
                <a:effectLst/>
                <a:latin typeface="+mn-lt"/>
              </a:rPr>
              <a:t>Identifier les messages clés qui peuvent être communiqués aux survivantes de violences sexuelles pour les aider à guérir et à se rétablir</a:t>
            </a:r>
          </a:p>
          <a:p>
            <a:pPr marL="171450" lvl="0" indent="-171450">
              <a:buFont typeface="Arial" charset="0"/>
              <a:buChar char="•"/>
            </a:pPr>
            <a:r>
              <a:rPr lang="fr-FR" sz="1200" kern="1200" dirty="0">
                <a:solidFill>
                  <a:schemeClr val="tx1"/>
                </a:solidFill>
                <a:effectLst/>
                <a:latin typeface="+mn-lt"/>
              </a:rPr>
              <a:t>Identifier les adaptations nécessaires pour travailler avec des adolescentes survivantes</a:t>
            </a:r>
            <a:endParaRPr lang="fr-FR" sz="1200" kern="1200" dirty="0">
              <a:solidFill>
                <a:schemeClr val="tx1"/>
              </a:solidFill>
              <a:effectLst/>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**Avant de passer à la diapositive suivante, demandez aux participants de réfléchir à une définition de la violence sexuelle.  Il est probable que vous obtiendrez des réponses qui sont des exemples de ce qu'est la violence sexuelle.  Notez les réponses sur un paperboard.  Passez ensuite à la diapositive suivante.  Il est important de souligner que la violence sexuelle est un terme générique qui couvre de nombreux actes.**</a:t>
            </a:r>
          </a:p>
        </p:txBody>
      </p:sp>
      <p:sp>
        <p:nvSpPr>
          <p:cNvPr id="4" name="Slide Number Placeholder 3"/>
          <p:cNvSpPr>
            <a:spLocks noGrp="1"/>
          </p:cNvSpPr>
          <p:nvPr>
            <p:ph type="sldNum" sz="quarter" idx="10"/>
          </p:nvPr>
        </p:nvSpPr>
        <p:spPr/>
        <p:txBody>
          <a:bodyPr/>
          <a:lstStyle/>
          <a:p>
            <a:fld id="{C568F6E5-5E12-4623-90BB-7EC2ED9BF81B}" type="slidenum">
              <a:rPr lang="en-US" smtClean="0"/>
              <a:pPr/>
              <a:t>4</a:t>
            </a:fld>
            <a:endParaRPr lang="fr-FR"/>
          </a:p>
        </p:txBody>
      </p:sp>
    </p:spTree>
    <p:extLst>
      <p:ext uri="{BB962C8B-B14F-4D97-AF65-F5344CB8AC3E}">
        <p14:creationId xmlns:p14="http://schemas.microsoft.com/office/powerpoint/2010/main" val="1538243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fr-FR" sz="1200" b="1" kern="1200" baseline="0" dirty="0">
                <a:solidFill>
                  <a:schemeClr val="tx1"/>
                </a:solidFill>
                <a:latin typeface="+mn-lt"/>
              </a:rPr>
              <a:t>Santé</a:t>
            </a:r>
          </a:p>
          <a:p>
            <a:r>
              <a:rPr lang="fr-FR" sz="1200" kern="1200" baseline="0" dirty="0">
                <a:solidFill>
                  <a:schemeClr val="tx1"/>
                </a:solidFill>
                <a:latin typeface="+mn-lt"/>
              </a:rPr>
              <a:t>Nous avons abordé la plupart de ces points dans le module 12 : Étape 2 : Évaluation lors de la discussion sur l'évaluation de l'état de santé.  Dans les cas de violences sexuelles sur les femmes et les jeunes filles, les principaux problèmes de santé sont liés aux incidents de viol, d'agression sexuelle ou d'autres formes d'agression physique non sexuelle qui peuvent entraîner des blessures, des douleurs et des saignements graves. Les femmes et les jeunes filles risquent de contracter le VIH/des MST, de faire face à une grossesse non désirée ou de souffrir de blessures. Les services de santé comprennent les médicaments pour prévenir le VIH, la contraception d'urgence, le dépistage et le traitement des MST, et le traitement des blessures ou des plaies.</a:t>
            </a:r>
          </a:p>
          <a:p>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Assurez-vous de partager ces informations sur les conséquences sur la santé des VBG avec la survivante, en particulier dans les cas</a:t>
            </a:r>
          </a:p>
          <a:p>
            <a:r>
              <a:rPr lang="fr-FR" sz="1200" kern="1200" baseline="0" dirty="0">
                <a:solidFill>
                  <a:schemeClr val="tx1"/>
                </a:solidFill>
                <a:latin typeface="+mn-lt"/>
              </a:rPr>
              <a:t>de violences sexuelles. Cela permettra ainsi à la personne de bien comprendre la raison de l'orientation médicale et l'aidera à</a:t>
            </a:r>
          </a:p>
          <a:p>
            <a:r>
              <a:rPr lang="fr-FR" sz="1200" kern="1200" baseline="0" dirty="0">
                <a:solidFill>
                  <a:schemeClr val="tx1"/>
                </a:solidFill>
                <a:latin typeface="+mn-lt"/>
              </a:rPr>
              <a:t>déterminer si elle a besoin de quelque chose. Vous devez lui fournir les informations suivantes :</a:t>
            </a:r>
          </a:p>
          <a:p>
            <a:pPr>
              <a:buFont typeface="Arial" pitchFamily="34" charset="0"/>
              <a:buChar char="•"/>
            </a:pPr>
            <a:r>
              <a:rPr lang="fr-FR" sz="1200" kern="1200" baseline="0" dirty="0">
                <a:solidFill>
                  <a:schemeClr val="tx1"/>
                </a:solidFill>
                <a:latin typeface="+mn-lt"/>
              </a:rPr>
              <a:t> Un viol (en cas de pénétration vaginale) peut entraîner une grossesse non désirée.</a:t>
            </a:r>
          </a:p>
          <a:p>
            <a:pPr>
              <a:buFont typeface="Arial" pitchFamily="34" charset="0"/>
              <a:buChar char="•"/>
            </a:pPr>
            <a:r>
              <a:rPr lang="fr-FR" sz="1200" kern="1200" baseline="0" dirty="0">
                <a:solidFill>
                  <a:schemeClr val="tx1"/>
                </a:solidFill>
                <a:latin typeface="+mn-lt"/>
              </a:rPr>
              <a:t>  Un viol ou une tentative de viol peut exposer au risque de transmission du VIH ou d'autres MST.</a:t>
            </a:r>
          </a:p>
          <a:p>
            <a:pPr>
              <a:buFont typeface="Arial" pitchFamily="34" charset="0"/>
              <a:buChar char="•"/>
            </a:pPr>
            <a:r>
              <a:rPr lang="fr-FR" sz="1200" kern="1200" baseline="0" dirty="0">
                <a:solidFill>
                  <a:schemeClr val="tx1"/>
                </a:solidFill>
                <a:latin typeface="+mn-lt"/>
              </a:rPr>
              <a:t> Un viol ou une agression sexuelle peuvent entraîner des lésions ou des déchirures des organes reproducteurs.</a:t>
            </a:r>
          </a:p>
          <a:p>
            <a:pPr>
              <a:buFont typeface="Arial" pitchFamily="34" charset="0"/>
              <a:buChar char="•"/>
            </a:pPr>
            <a:r>
              <a:rPr lang="fr-FR" sz="1200" kern="1200" baseline="0" dirty="0">
                <a:solidFill>
                  <a:schemeClr val="tx1"/>
                </a:solidFill>
                <a:latin typeface="+mn-lt"/>
              </a:rPr>
              <a:t>Des médicaments ou des traitements préventifs utiles peuvent être disponibles. Le facteur temps est essentiel pour certains de ces services.</a:t>
            </a:r>
          </a:p>
          <a:p>
            <a:pPr>
              <a:buFont typeface="Arial" pitchFamily="34" charset="0"/>
              <a:buNone/>
            </a:pPr>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Faciliter l'accès aux autres services de santé. </a:t>
            </a:r>
            <a:r>
              <a:rPr lang="fr-FR" sz="1200" kern="1200" baseline="0" dirty="0">
                <a:solidFill>
                  <a:schemeClr val="tx1"/>
                </a:solidFill>
                <a:latin typeface="+mn-lt"/>
              </a:rPr>
              <a:t>Les femmes et les adolescentes peuvent également bénéficier d'autres services de</a:t>
            </a:r>
          </a:p>
          <a:p>
            <a:r>
              <a:rPr lang="fr-FR" sz="1200" kern="1200" baseline="0" dirty="0">
                <a:solidFill>
                  <a:schemeClr val="tx1"/>
                </a:solidFill>
                <a:latin typeface="+mn-lt"/>
              </a:rPr>
              <a:t>santé sexuelle et reproductrice. Bien que la principale préoccupation devrait être de faire face aux conséquences immédiates pour la santé</a:t>
            </a:r>
          </a:p>
          <a:p>
            <a:r>
              <a:rPr lang="fr-FR" sz="1200" kern="1200" baseline="0" dirty="0">
                <a:solidFill>
                  <a:schemeClr val="tx1"/>
                </a:solidFill>
                <a:latin typeface="+mn-lt"/>
              </a:rPr>
              <a:t>du viol ou de l'agression sexuelle, une fois que la situation médicale de la survivante est stabilisée et si vous continuez à travailler avec elle, il se peut que vous</a:t>
            </a:r>
          </a:p>
          <a:p>
            <a:r>
              <a:rPr lang="fr-FR" sz="1200" kern="1200" baseline="0" dirty="0">
                <a:solidFill>
                  <a:schemeClr val="tx1"/>
                </a:solidFill>
                <a:latin typeface="+mn-lt"/>
              </a:rPr>
              <a:t>puissiez évaluer d'autres besoins et faciliter l'accès aux soins.</a:t>
            </a:r>
          </a:p>
          <a:p>
            <a:r>
              <a:rPr lang="fr-FR" sz="1200" kern="1200" baseline="0" dirty="0">
                <a:solidFill>
                  <a:schemeClr val="tx1"/>
                </a:solidFill>
                <a:latin typeface="+mn-lt"/>
              </a:rPr>
              <a:t>Parmi les autres besoins et services de santé, nous pouvons citer :</a:t>
            </a:r>
          </a:p>
          <a:p>
            <a:pPr>
              <a:buFont typeface="Arial" pitchFamily="34" charset="0"/>
              <a:buNone/>
            </a:pPr>
            <a:endParaRPr lang="fr-FR" sz="1200" kern="1200" baseline="0" dirty="0">
              <a:solidFill>
                <a:schemeClr val="tx1"/>
              </a:solidFill>
              <a:latin typeface="+mn-lt"/>
              <a:ea typeface="+mn-ea"/>
              <a:cs typeface="+mn-cs"/>
            </a:endParaRPr>
          </a:p>
          <a:p>
            <a:r>
              <a:rPr lang="fr-FR" sz="1200" kern="1200" baseline="0" dirty="0">
                <a:solidFill>
                  <a:schemeClr val="tx1"/>
                </a:solidFill>
                <a:latin typeface="+mn-lt"/>
              </a:rPr>
              <a:t>La santé et l'hygiène menstruelle :</a:t>
            </a:r>
          </a:p>
          <a:p>
            <a:pPr>
              <a:buFont typeface="Arial" pitchFamily="34" charset="0"/>
              <a:buChar char="•"/>
            </a:pPr>
            <a:r>
              <a:rPr lang="fr-FR" sz="1200" kern="1200" baseline="0" dirty="0">
                <a:solidFill>
                  <a:schemeClr val="tx1"/>
                </a:solidFill>
                <a:latin typeface="+mn-lt"/>
              </a:rPr>
              <a:t> Fournir des informations sur la santé et l'hygiène menstruelle, en particulier aux adolescentes qui peuvent ne pas</a:t>
            </a:r>
          </a:p>
          <a:p>
            <a:r>
              <a:rPr lang="fr-FR" sz="1200" kern="1200" baseline="0" dirty="0">
                <a:solidFill>
                  <a:schemeClr val="tx1"/>
                </a:solidFill>
                <a:latin typeface="+mn-lt"/>
              </a:rPr>
              <a:t>encore savoir ce que sont les menstruations.</a:t>
            </a:r>
          </a:p>
          <a:p>
            <a:pPr>
              <a:buFont typeface="Arial" pitchFamily="34" charset="0"/>
              <a:buChar char="•"/>
            </a:pPr>
            <a:r>
              <a:rPr lang="fr-FR" sz="1200" kern="1200" baseline="0" dirty="0">
                <a:solidFill>
                  <a:schemeClr val="tx1"/>
                </a:solidFill>
                <a:latin typeface="+mn-lt"/>
              </a:rPr>
              <a:t> Assurer l'accès aux produits d'hygiène menstruelle. Découvrir si la survivante a accès à ces produits. Si ce n'est pas le cas, lui fournir des trousses sanitaires ou lui en faciliter l'accès via d'autres services. Les lieux sûrs pour les femmes et les jeunes filles doivent disposer de stocks de base de produits d'hygiène menstruelle.</a:t>
            </a:r>
          </a:p>
          <a:p>
            <a:endParaRPr lang="fr-FR" sz="1200" kern="1200" baseline="0" dirty="0">
              <a:solidFill>
                <a:schemeClr val="tx1"/>
              </a:solidFill>
              <a:latin typeface="+mn-lt"/>
              <a:ea typeface="+mn-ea"/>
              <a:cs typeface="+mn-cs"/>
            </a:endParaRPr>
          </a:p>
          <a:p>
            <a:pPr>
              <a:buFont typeface="Arial" pitchFamily="34" charset="0"/>
              <a:buChar char="•"/>
            </a:pPr>
            <a:r>
              <a:rPr lang="fr-FR" sz="1200" kern="1200" baseline="0" dirty="0">
                <a:solidFill>
                  <a:schemeClr val="tx1"/>
                </a:solidFill>
                <a:latin typeface="+mn-lt"/>
              </a:rPr>
              <a:t> Informations sur le planning familial et accès aux méthodes de planning familial.</a:t>
            </a:r>
          </a:p>
          <a:p>
            <a:pPr>
              <a:buFont typeface="Arial" pitchFamily="34" charset="0"/>
              <a:buChar char="•"/>
            </a:pPr>
            <a:r>
              <a:rPr lang="fr-FR" sz="1200" kern="1200" baseline="0" dirty="0">
                <a:solidFill>
                  <a:schemeClr val="tx1"/>
                </a:solidFill>
                <a:latin typeface="+mn-lt"/>
              </a:rPr>
              <a:t>  Faciliter l'accès aux services d'avortement médicalisé ou aux soins post-avortement, en fonction des lois relatives à l'avortement et à la disponibilité de services sécurisés dans votre contexte.</a:t>
            </a:r>
          </a:p>
          <a:p>
            <a:pPr>
              <a:buFont typeface="Arial" pitchFamily="34" charset="0"/>
              <a:buChar char="•"/>
            </a:pPr>
            <a:r>
              <a:rPr lang="fr-FR" sz="1200" kern="1200" baseline="0" dirty="0">
                <a:solidFill>
                  <a:schemeClr val="tx1"/>
                </a:solidFill>
                <a:latin typeface="+mn-lt"/>
              </a:rPr>
              <a:t> Soins pré/postnataux.</a:t>
            </a:r>
          </a:p>
          <a:p>
            <a:endParaRPr lang="fr-FR" sz="1200" baseline="0" dirty="0">
              <a:latin typeface="OpenSans"/>
            </a:endParaRPr>
          </a:p>
          <a:p>
            <a:pPr algn="l"/>
            <a:r>
              <a:rPr lang="fr-FR" sz="1200" b="1" baseline="0" dirty="0">
                <a:latin typeface="OpenSans"/>
              </a:rPr>
              <a:t>Sécurité</a:t>
            </a:r>
          </a:p>
          <a:p>
            <a:pPr algn="l"/>
            <a:r>
              <a:rPr lang="fr-FR" sz="1200" baseline="0" dirty="0">
                <a:latin typeface="OpenSans"/>
              </a:rPr>
              <a:t>Ce point a également été abordé dans le module 12 : Étape 2 : Évaluation.  Les femmes et les jeunes filles qui rapportent des violences sexuelles peuvent être exposées à de nouveaux actes de violence ou de nouveaux sévices commis par les agresseurs, les personnes qui protègent les agresseurs ou les membres de la famille en raison de notion « d'honneur » familial. Les adolescentes et les femmes non mariées peuvent être particulièrement exposées à la violence de leur famille et des membres de leur communauté en raison de normes liées à la virginité et de la pureté et de la valeur d'une femme. Comme pour toute survivante de VBG, vous chercherez à évaluer les besoins en matière de sécurité, élaborer un plan visant à assurer la sécurité et faciliter l'accès aux services qui peuvent assurer la sécurité de la survivante. Vous devez travailler en étroite collaboration avec la survivante pour :</a:t>
            </a:r>
          </a:p>
          <a:p>
            <a:pPr algn="l">
              <a:buFont typeface="Arial" pitchFamily="34" charset="0"/>
              <a:buChar char="•"/>
            </a:pPr>
            <a:r>
              <a:rPr lang="fr-FR" smtClean="0"/>
              <a:t>  </a:t>
            </a:r>
            <a:r>
              <a:rPr lang="fr-FR" sz="1200" baseline="0" dirty="0">
                <a:latin typeface="OpenSans"/>
              </a:rPr>
              <a:t>Évaluer quelles sont ses préoccupations en matière de sécurité, en cherchant tout particulièrement à savoir si l'agresseur peut entrer en contact</a:t>
            </a:r>
          </a:p>
          <a:p>
            <a:pPr algn="l"/>
            <a:r>
              <a:rPr lang="fr-FR" sz="1200" baseline="0" dirty="0">
                <a:latin typeface="OpenSans"/>
              </a:rPr>
              <a:t>avec elle, qui est au courant de l'incident, qui sait qu'elle est venue demander de l'aide, et quelles seront les réactions probables des</a:t>
            </a:r>
          </a:p>
          <a:p>
            <a:pPr algn="l"/>
            <a:r>
              <a:rPr lang="fr-FR" sz="1200" baseline="0" dirty="0">
                <a:latin typeface="OpenSans"/>
              </a:rPr>
              <a:t>membres de sa famille.</a:t>
            </a:r>
          </a:p>
          <a:p>
            <a:pPr algn="l">
              <a:buFont typeface="Arial" pitchFamily="34" charset="0"/>
              <a:buChar char="•"/>
            </a:pPr>
            <a:r>
              <a:rPr lang="fr-FR" smtClean="0"/>
              <a:t> </a:t>
            </a:r>
            <a:r>
              <a:rPr lang="fr-FR" sz="1200" baseline="0" dirty="0">
                <a:latin typeface="OpenSans"/>
              </a:rPr>
              <a:t>L'aider à identifier les risques de nouveaux sévices et s'il existe des moyens d'atténuer ces risques.</a:t>
            </a:r>
          </a:p>
          <a:p>
            <a:pPr algn="l">
              <a:buFont typeface="Arial" pitchFamily="34" charset="0"/>
              <a:buChar char="•"/>
            </a:pPr>
            <a:r>
              <a:rPr lang="fr-FR" smtClean="0"/>
              <a:t>  </a:t>
            </a:r>
            <a:r>
              <a:rPr lang="fr-FR" sz="1200" baseline="0" dirty="0">
                <a:latin typeface="OpenSans"/>
              </a:rPr>
              <a:t>Lui fournir des informations sur les services de sécurité qui peuvent être disponibles au sein de la communauté et faciliter son</a:t>
            </a:r>
          </a:p>
          <a:p>
            <a:pPr algn="l"/>
            <a:r>
              <a:rPr lang="fr-FR" sz="1200" baseline="0" dirty="0">
                <a:latin typeface="OpenSans"/>
              </a:rPr>
              <a:t>accès à ces services.</a:t>
            </a:r>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fr-FR" sz="1200" kern="1200" baseline="0" dirty="0">
                <a:solidFill>
                  <a:schemeClr val="tx1"/>
                </a:solidFill>
                <a:latin typeface="+mn-lt"/>
              </a:rPr>
              <a:t>Les survivantes de violences sexuelles peuvent avoir les réactions suivantes après de tels événements.</a:t>
            </a:r>
          </a:p>
          <a:p>
            <a:pPr>
              <a:buFont typeface="Arial" pitchFamily="34" charset="0"/>
              <a:buChar char="•"/>
            </a:pPr>
            <a:r>
              <a:rPr lang="fr-FR" sz="1200" kern="1200" baseline="0" dirty="0">
                <a:solidFill>
                  <a:schemeClr val="tx1"/>
                </a:solidFill>
                <a:latin typeface="+mn-lt"/>
              </a:rPr>
              <a:t>Choc, peur et sentiment de désarroi et d'impuissance</a:t>
            </a:r>
          </a:p>
          <a:p>
            <a:pPr>
              <a:buFont typeface="Arial" pitchFamily="34" charset="0"/>
              <a:buChar char="•"/>
            </a:pPr>
            <a:r>
              <a:rPr lang="fr-FR" sz="1200" kern="1200" baseline="0" dirty="0">
                <a:solidFill>
                  <a:schemeClr val="tx1"/>
                </a:solidFill>
                <a:latin typeface="+mn-lt"/>
              </a:rPr>
              <a:t> Sentiment de sécurité personnelle bafoué</a:t>
            </a:r>
          </a:p>
          <a:p>
            <a:pPr>
              <a:buFont typeface="Arial" pitchFamily="34" charset="0"/>
              <a:buChar char="•"/>
            </a:pPr>
            <a:r>
              <a:rPr lang="fr-FR" sz="1200" kern="1200" baseline="0" dirty="0">
                <a:solidFill>
                  <a:schemeClr val="tx1"/>
                </a:solidFill>
                <a:latin typeface="+mn-lt"/>
              </a:rPr>
              <a:t> Symptômes physiques (tremblements, maux de tête, sensation de fatigue extrême, incapacité à manger ou boire, insomnies)</a:t>
            </a:r>
          </a:p>
          <a:p>
            <a:pPr>
              <a:buFont typeface="Arial" pitchFamily="34" charset="0"/>
              <a:buChar char="•"/>
            </a:pPr>
            <a:r>
              <a:rPr lang="fr-FR" sz="1200" kern="1200" baseline="0" dirty="0">
                <a:solidFill>
                  <a:schemeClr val="tx1"/>
                </a:solidFill>
                <a:latin typeface="+mn-lt"/>
              </a:rPr>
              <a:t> Confusion, désorientation</a:t>
            </a:r>
          </a:p>
          <a:p>
            <a:pPr indent="-457200">
              <a:buFont typeface="Arial" pitchFamily="34" charset="0"/>
              <a:buChar char="•"/>
            </a:pPr>
            <a:r>
              <a:rPr lang="fr-FR" sz="1200" dirty="0">
                <a:solidFill>
                  <a:schemeClr val="tx1"/>
                </a:solidFill>
              </a:rPr>
              <a:t>Sentiment de détachement et sensation d'être en dehors de son corps</a:t>
            </a:r>
          </a:p>
          <a:p>
            <a:pPr indent="-457200">
              <a:buFont typeface="Arial" pitchFamily="34" charset="0"/>
              <a:buChar char="•"/>
            </a:pPr>
            <a:r>
              <a:rPr lang="fr-FR" sz="1200" dirty="0">
                <a:solidFill>
                  <a:schemeClr val="tx1"/>
                </a:solidFill>
              </a:rPr>
              <a:t>Tristesse et pleurs</a:t>
            </a:r>
          </a:p>
          <a:p>
            <a:pPr indent="-457200">
              <a:buFont typeface="Arial" pitchFamily="34" charset="0"/>
              <a:buChar char="•"/>
            </a:pPr>
            <a:r>
              <a:rPr lang="fr-FR" sz="1200" dirty="0">
                <a:solidFill>
                  <a:schemeClr val="tx1"/>
                </a:solidFill>
              </a:rPr>
              <a:t>Introversion</a:t>
            </a:r>
          </a:p>
          <a:p>
            <a:pPr indent="-457200">
              <a:buFont typeface="Arial" pitchFamily="34" charset="0"/>
              <a:buChar char="•"/>
            </a:pPr>
            <a:r>
              <a:rPr lang="fr-FR" sz="1200" dirty="0">
                <a:solidFill>
                  <a:schemeClr val="tx1"/>
                </a:solidFill>
              </a:rPr>
              <a:t>Ne plus parler du tout</a:t>
            </a:r>
          </a:p>
          <a:p>
            <a:pPr indent="-457200">
              <a:buFont typeface="Arial" pitchFamily="34" charset="0"/>
              <a:buChar char="•"/>
            </a:pPr>
            <a:r>
              <a:rPr lang="fr-FR" sz="1200" dirty="0">
                <a:solidFill>
                  <a:schemeClr val="tx1"/>
                </a:solidFill>
              </a:rPr>
              <a:t>Incapacité à prendre soin d'elles-mêmes ou de leurs enfants</a:t>
            </a:r>
          </a:p>
          <a:p>
            <a:pPr>
              <a:buFont typeface="Arial" pitchFamily="34" charset="0"/>
              <a:buNone/>
            </a:pPr>
            <a:endParaRPr lang="fr-FR" sz="1200" kern="1200" baseline="0" dirty="0">
              <a:solidFill>
                <a:schemeClr val="tx1"/>
              </a:solidFill>
              <a:latin typeface="+mn-lt"/>
              <a:ea typeface="+mn-ea"/>
              <a:cs typeface="+mn-cs"/>
            </a:endParaRPr>
          </a:p>
          <a:p>
            <a:pPr>
              <a:buFont typeface="Arial" pitchFamily="34" charset="0"/>
              <a:buChar char="•"/>
            </a:pPr>
            <a:endParaRPr lang="fr-FR" sz="1200" kern="1200" baseline="0" dirty="0">
              <a:solidFill>
                <a:schemeClr val="tx1"/>
              </a:solidFill>
              <a:latin typeface="+mn-lt"/>
              <a:ea typeface="+mn-ea"/>
              <a:cs typeface="+mn-cs"/>
            </a:endParaRPr>
          </a:p>
          <a:p>
            <a:r>
              <a:rPr lang="fr-FR" sz="1200" b="1" kern="1200" baseline="0" dirty="0">
                <a:solidFill>
                  <a:schemeClr val="tx1"/>
                </a:solidFill>
                <a:latin typeface="+mn-lt"/>
              </a:rPr>
              <a:t>Une survivante réagira différemment en fonction de :</a:t>
            </a:r>
          </a:p>
          <a:p>
            <a:pPr>
              <a:buFont typeface="Arial" pitchFamily="34" charset="0"/>
              <a:buChar char="•"/>
            </a:pPr>
            <a:r>
              <a:rPr lang="fr-FR" sz="1200" kern="1200" baseline="0" dirty="0">
                <a:solidFill>
                  <a:schemeClr val="tx1"/>
                </a:solidFill>
                <a:latin typeface="+mn-lt"/>
              </a:rPr>
              <a:t>Son âge (par exemple, les enfants d'âges et de niveaux de développement différents réagiront différemment)</a:t>
            </a:r>
          </a:p>
          <a:p>
            <a:pPr>
              <a:buFont typeface="Arial" pitchFamily="34" charset="0"/>
              <a:buChar char="•"/>
            </a:pPr>
            <a:r>
              <a:rPr lang="fr-FR" sz="1200" kern="1200" baseline="0" dirty="0">
                <a:solidFill>
                  <a:schemeClr val="tx1"/>
                </a:solidFill>
                <a:latin typeface="+mn-lt"/>
              </a:rPr>
              <a:t> La nature et le contexte de la violence (par exemple, la personne connaissait-elle l'agresseur et avait-elle confiance en lui, les actes de violence ont-ils continué, l'agresseur a-t-il recouru à la violence, y a-t-il eu plusieurs agresseurs, la survivante a-t-elle eu peur pour sa vie ?)</a:t>
            </a:r>
          </a:p>
          <a:p>
            <a:pPr>
              <a:buFont typeface="Arial" pitchFamily="34" charset="0"/>
              <a:buChar char="•"/>
            </a:pPr>
            <a:r>
              <a:rPr lang="fr-FR" sz="1200" kern="1200" baseline="0" dirty="0">
                <a:solidFill>
                  <a:schemeClr val="tx1"/>
                </a:solidFill>
                <a:latin typeface="+mn-lt"/>
              </a:rPr>
              <a:t> Le degré de stigmatisation sociale ou le niveau d'acceptation (par exemple, la personne a-t-elle été rendue responsable de ce qui s'est passé)</a:t>
            </a:r>
          </a:p>
          <a:p>
            <a:pPr>
              <a:buFont typeface="Arial" pitchFamily="34" charset="0"/>
              <a:buChar char="•"/>
            </a:pPr>
            <a:r>
              <a:rPr lang="fr-FR" sz="1200" kern="1200" baseline="0" dirty="0">
                <a:solidFill>
                  <a:schemeClr val="tx1"/>
                </a:solidFill>
                <a:latin typeface="+mn-lt"/>
              </a:rPr>
              <a:t> Croit-on la personne et est-ce qu'on la prend au sérieux (par exemple, la personne a-t-elle été accusée de mentir)</a:t>
            </a:r>
          </a:p>
          <a:p>
            <a:pPr>
              <a:buFont typeface="Arial" pitchFamily="34" charset="0"/>
              <a:buChar char="•"/>
            </a:pPr>
            <a:r>
              <a:rPr lang="fr-FR" sz="1200" kern="1200" baseline="0" dirty="0">
                <a:solidFill>
                  <a:schemeClr val="tx1"/>
                </a:solidFill>
                <a:latin typeface="+mn-lt"/>
              </a:rPr>
              <a:t> Si elle bénéficie du soutien et des ressources nécessaires pour répondre à ses besoins (par exemple, si elle a besoin de soins médicaux, y a-t-elle accès ?)</a:t>
            </a:r>
          </a:p>
          <a:p>
            <a:pPr>
              <a:buFont typeface="Arial" pitchFamily="34" charset="0"/>
              <a:buChar char="•"/>
            </a:pPr>
            <a:r>
              <a:rPr lang="fr-FR" sz="1200" kern="1200" baseline="0" dirty="0">
                <a:solidFill>
                  <a:schemeClr val="tx1"/>
                </a:solidFill>
                <a:latin typeface="+mn-lt"/>
              </a:rPr>
              <a:t> S'il y a un environnement sûr dans lequel elle peut se rétablir</a:t>
            </a:r>
          </a:p>
          <a:p>
            <a:pPr>
              <a:buFont typeface="Arial" pitchFamily="34" charset="0"/>
              <a:buChar char="•"/>
            </a:pPr>
            <a:r>
              <a:rPr lang="fr-FR" sz="1200" kern="1200" baseline="0" dirty="0">
                <a:solidFill>
                  <a:schemeClr val="tx1"/>
                </a:solidFill>
                <a:latin typeface="+mn-lt"/>
              </a:rPr>
              <a:t> Si elle peut exercer un certain contrôle et choisir comment réagir face à la violence </a:t>
            </a:r>
          </a:p>
          <a:p>
            <a:pPr>
              <a:buFont typeface="Arial" pitchFamily="34" charset="0"/>
              <a:buChar char="•"/>
            </a:pPr>
            <a:r>
              <a:rPr lang="fr-FR" sz="1200" kern="1200" baseline="0" dirty="0">
                <a:solidFill>
                  <a:schemeClr val="tx1"/>
                </a:solidFill>
                <a:latin typeface="+mn-lt"/>
              </a:rPr>
              <a:t>  Si les actes de violence se sont produits alors qu'il y avait eu de précédents actes de violence et traumatismes</a:t>
            </a:r>
          </a:p>
        </p:txBody>
      </p:sp>
      <p:sp>
        <p:nvSpPr>
          <p:cNvPr id="4" name="Slide Number Placeholder 3"/>
          <p:cNvSpPr>
            <a:spLocks noGrp="1"/>
          </p:cNvSpPr>
          <p:nvPr>
            <p:ph type="sldNum" sz="quarter" idx="10"/>
          </p:nvPr>
        </p:nvSpPr>
        <p:spPr/>
        <p:txBody>
          <a:bodyPr/>
          <a:lstStyle/>
          <a:p>
            <a:fld id="{C568F6E5-5E12-4623-90BB-7EC2ED9BF81B}" type="slidenum">
              <a:rPr lang="en-US"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kern="1200" baseline="0" dirty="0">
                <a:solidFill>
                  <a:schemeClr val="tx1"/>
                </a:solidFill>
                <a:latin typeface="+mn-lt"/>
              </a:rPr>
              <a:t>L'un des meilleurs moyens pour aider une survivante de violences conjugales est de lui fournir des informations précises sur les causes</a:t>
            </a:r>
          </a:p>
          <a:p>
            <a:r>
              <a:rPr lang="fr-FR" sz="1200" kern="1200" baseline="0" dirty="0">
                <a:solidFill>
                  <a:schemeClr val="tx1"/>
                </a:solidFill>
                <a:latin typeface="+mn-lt"/>
              </a:rPr>
              <a:t>et les dynamiques des violences conjugales, et les réactions et sentiments normaux qu'une femme vivant une relation violente peut avoir.</a:t>
            </a:r>
          </a:p>
          <a:p>
            <a:r>
              <a:rPr lang="fr-FR" sz="1200" kern="1200" baseline="0" dirty="0">
                <a:solidFill>
                  <a:schemeClr val="tx1"/>
                </a:solidFill>
                <a:latin typeface="+mn-lt"/>
              </a:rPr>
              <a:t>Il est utile de fournir ces informations, car cela peut réduire le sentiment de culpabilité et de honte par rapport aux actes de violence qu'elle a</a:t>
            </a:r>
          </a:p>
          <a:p>
            <a:r>
              <a:rPr lang="fr-FR" sz="1200" kern="1200" baseline="0" dirty="0">
                <a:solidFill>
                  <a:schemeClr val="tx1"/>
                </a:solidFill>
                <a:latin typeface="+mn-lt"/>
              </a:rPr>
              <a:t>subis ou qu'elle subit, tout en validant et normalisant ses réactions face à ces violences. Assurez-vous d'adapter ces messages, si</a:t>
            </a:r>
          </a:p>
          <a:p>
            <a:r>
              <a:rPr lang="fr-FR" sz="1200" kern="1200" baseline="0" dirty="0">
                <a:solidFill>
                  <a:schemeClr val="tx1"/>
                </a:solidFill>
                <a:latin typeface="+mn-lt"/>
              </a:rPr>
              <a:t>nécessaire, en fonction de votre contexte et de la situation de la survivante.</a:t>
            </a:r>
          </a:p>
          <a:p>
            <a:endParaRPr lang="fr-FR" sz="1200" kern="1200" baseline="0" dirty="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b="1" dirty="0"/>
              <a:t>**Après avoir fait cette activité en petits groupes, discutez-en avec l'ensemble du groupe.  Notez sur un paperboard les réponses des groupes, en discutant de l'objectif de chaque message (c'est-à-dire dans quelle mesure est-il utile que la survivante le connaisse/l'entende).</a:t>
            </a:r>
          </a:p>
          <a:p>
            <a:endParaRPr lang="fr-FR" b="1" baseline="0" dirty="0"/>
          </a:p>
          <a:p>
            <a:r>
              <a:rPr lang="fr-FR" b="1" baseline="0" dirty="0"/>
              <a:t>Distribuez le document 15C.2 – Messages clés à partager avec les survivantes de violences sexuelles.  Examinez brièvement les messages que le groupe a déjà identifiés et ceux qui sont nouveaux.  </a:t>
            </a:r>
          </a:p>
          <a:p>
            <a:endParaRPr lang="fr-FR"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*Travail par deux (5 minutes)*   </a:t>
            </a:r>
            <a:r>
              <a:rPr lang="fr-FR" smtClean="0"/>
              <a:t>Par groupes de deux, choisissez 4 ou 5 messages et entraînez-vous à les prononcer comme si vous étiez un intervenant s'adressant à une survivante.  Jouez à tour de rôle l'intervenant et la survivante.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*Reformez le groupe, et demandez aux participants de faire part de leurs commentaires : qu'est-ce que cela vous fait, en tant que survivante, d'entendre ces messages ?  Qu'est-ce que cela vous fait, en tant qu'intervenant ?  </a:t>
            </a:r>
            <a:endParaRPr lang="fr-FR" dirty="0"/>
          </a:p>
          <a:p>
            <a:endParaRPr lang="fr-FR" b="1"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b="0" kern="1200" dirty="0">
                <a:solidFill>
                  <a:schemeClr val="tx1"/>
                </a:solidFill>
                <a:latin typeface="+mn-lt"/>
              </a:rPr>
              <a:t>Avant de discuter des éléments à prendre en considération et des adaptations qu'il peut être important de faire dans le cadre de la réponse de la gestion des cas aux adolescentes qui ont subi des actes de violence, nous jugeons utile d'examiner certaines statistiques importantes concernant les adolescentes.  </a:t>
            </a:r>
            <a:r>
              <a:rPr lang="fr-FR" sz="1200" b="1" kern="1200" baseline="0" dirty="0">
                <a:solidFill>
                  <a:schemeClr val="tx1"/>
                </a:solidFill>
                <a:latin typeface="+mn-lt"/>
              </a:rPr>
              <a:t>**S'il existe des statistiques ou des tendances locales concernant les adolescentes, il serait utile de les inclure ici** </a:t>
            </a:r>
            <a:endParaRPr lang="fr-FR" sz="1200" b="1" kern="1200" dirty="0">
              <a:solidFill>
                <a:schemeClr val="tx1"/>
              </a:solidFill>
              <a:latin typeface="+mn-lt"/>
              <a:ea typeface="+mn-ea"/>
              <a:cs typeface="+mn-cs"/>
            </a:endParaRPr>
          </a:p>
          <a:p>
            <a:endParaRPr lang="fr-FR" sz="1200" b="1" kern="1200" dirty="0">
              <a:solidFill>
                <a:schemeClr val="tx1"/>
              </a:solidFill>
              <a:latin typeface="+mn-lt"/>
              <a:ea typeface="+mn-ea"/>
              <a:cs typeface="+mn-cs"/>
            </a:endParaRPr>
          </a:p>
          <a:p>
            <a:r>
              <a:rPr lang="fr-FR" sz="1200" b="1" kern="1200" dirty="0">
                <a:solidFill>
                  <a:schemeClr val="tx1"/>
                </a:solidFill>
                <a:latin typeface="+mn-lt"/>
              </a:rPr>
              <a:t>La situation des adolescentes</a:t>
            </a:r>
            <a:endParaRPr lang="fr-FR" sz="1200" kern="1200" dirty="0">
              <a:solidFill>
                <a:schemeClr val="tx1"/>
              </a:solidFill>
              <a:latin typeface="+mn-lt"/>
              <a:ea typeface="+mn-ea"/>
              <a:cs typeface="+mn-cs"/>
            </a:endParaRPr>
          </a:p>
          <a:p>
            <a:pPr lvl="0">
              <a:buFont typeface="Arial" pitchFamily="34" charset="0"/>
              <a:buChar char="•"/>
            </a:pPr>
            <a:r>
              <a:rPr lang="fr-FR" sz="1200" kern="1200" dirty="0">
                <a:solidFill>
                  <a:schemeClr val="tx1"/>
                </a:solidFill>
                <a:latin typeface="+mn-lt"/>
              </a:rPr>
              <a:t>Dans les pays en voie de développement, 1 fille sur 7 est mariée avant l'âge de 15 ans.</a:t>
            </a:r>
          </a:p>
          <a:p>
            <a:pPr lvl="0">
              <a:buFont typeface="Arial" pitchFamily="34" charset="0"/>
              <a:buChar char="•"/>
            </a:pPr>
            <a:r>
              <a:rPr lang="fr-FR" sz="1200" kern="1200" dirty="0">
                <a:solidFill>
                  <a:schemeClr val="tx1"/>
                </a:solidFill>
                <a:latin typeface="+mn-lt"/>
              </a:rPr>
              <a:t>Près de 50 % des agressions sexuelles dans le monde sont commises contre des filles âgées de 15 ans ou moins.</a:t>
            </a:r>
          </a:p>
          <a:p>
            <a:pPr lvl="0">
              <a:buFont typeface="Arial" pitchFamily="34" charset="0"/>
              <a:buChar char="•"/>
            </a:pPr>
            <a:r>
              <a:rPr lang="fr-FR" sz="1200" kern="1200" dirty="0">
                <a:solidFill>
                  <a:schemeClr val="tx1"/>
                </a:solidFill>
                <a:latin typeface="+mn-lt"/>
              </a:rPr>
              <a:t>Le suicide est la première cause de décès parmi les adolescentes âgées de 15 à 19 ans dans les pays à revenu faible ou intermédiaire.</a:t>
            </a:r>
          </a:p>
          <a:p>
            <a:pPr lvl="0">
              <a:buFont typeface="Arial" pitchFamily="34" charset="0"/>
              <a:buChar char="•"/>
            </a:pPr>
            <a:r>
              <a:rPr lang="fr-FR" sz="1200" kern="1200" dirty="0">
                <a:solidFill>
                  <a:schemeClr val="tx1"/>
                </a:solidFill>
                <a:latin typeface="+mn-lt"/>
              </a:rPr>
              <a:t>Les complications résultant de la grossesse et de l'accouchement sont la deuxième cause de décès parmi les adolescentes âgées de 15 à 19 ans dans les pays à revenu faible ou intermédiaire.  </a:t>
            </a:r>
          </a:p>
          <a:p>
            <a:pPr lvl="0">
              <a:buFont typeface="Arial" pitchFamily="34" charset="0"/>
              <a:buChar char="•"/>
            </a:pPr>
            <a:r>
              <a:rPr lang="fr-FR" sz="1200" kern="1200" dirty="0">
                <a:solidFill>
                  <a:schemeClr val="tx1"/>
                </a:solidFill>
                <a:latin typeface="+mn-lt"/>
              </a:rPr>
              <a:t>70 % des 130 millions de jeunes non scolarisés dans le monde sont des filles.</a:t>
            </a:r>
          </a:p>
          <a:p>
            <a:pPr lvl="0">
              <a:buFont typeface="Arial" pitchFamily="34" charset="0"/>
              <a:buChar char="•"/>
            </a:pPr>
            <a:r>
              <a:rPr lang="fr-FR" sz="1200" kern="1200" dirty="0">
                <a:solidFill>
                  <a:schemeClr val="tx1"/>
                </a:solidFill>
                <a:latin typeface="+mn-lt"/>
              </a:rPr>
              <a:t>Lorsqu'une jeune fille suit une scolarité pendant sept années ou plus, elle se marie en moyenne 4 ans plus tard, retarde sa première grossesse d'au moins aussi longtemps, et a 2,2 enfants de moins</a:t>
            </a:r>
          </a:p>
          <a:p>
            <a:pPr lvl="0">
              <a:buFont typeface="Arial" pitchFamily="34" charset="0"/>
              <a:buChar char="•"/>
            </a:pPr>
            <a:endParaRPr lang="fr-FR" sz="1200" kern="1200" dirty="0">
              <a:solidFill>
                <a:schemeClr val="tx1"/>
              </a:solidFill>
              <a:latin typeface="+mn-lt"/>
              <a:ea typeface="+mn-ea"/>
              <a:cs typeface="+mn-cs"/>
            </a:endParaRPr>
          </a:p>
          <a:p>
            <a:pPr lvl="0">
              <a:buFont typeface="Arial" pitchFamily="34" charset="0"/>
              <a:buNone/>
            </a:pPr>
            <a:r>
              <a:rPr lang="fr-FR" sz="1200" b="1" kern="1200" dirty="0">
                <a:solidFill>
                  <a:schemeClr val="tx1"/>
                </a:solidFill>
                <a:latin typeface="+mn-lt"/>
              </a:rPr>
              <a:t>*Demandez au groupe* </a:t>
            </a:r>
            <a:r>
              <a:rPr lang="fr-FR" sz="1200" b="0" kern="1200" baseline="0" dirty="0">
                <a:solidFill>
                  <a:schemeClr val="tx1"/>
                </a:solidFill>
                <a:latin typeface="+mn-lt"/>
              </a:rPr>
              <a:t>Cela correspond-il avec ce que vous voyez au sein de votre communauté ? Les communautés au sein desquelles vous travaillez ? </a:t>
            </a:r>
            <a:endParaRPr lang="fr-FR" sz="1200" b="1" kern="1200" dirty="0">
              <a:solidFill>
                <a:schemeClr val="tx1"/>
              </a:solidFill>
              <a:latin typeface="+mn-lt"/>
              <a:ea typeface="+mn-ea"/>
              <a:cs typeface="+mn-cs"/>
            </a:endParaRPr>
          </a:p>
          <a:p>
            <a:endParaRPr lang="fr-FR" dirty="0"/>
          </a:p>
        </p:txBody>
      </p:sp>
      <p:sp>
        <p:nvSpPr>
          <p:cNvPr id="4" name="Slide Number Placeholder 3"/>
          <p:cNvSpPr>
            <a:spLocks noGrp="1"/>
          </p:cNvSpPr>
          <p:nvPr>
            <p:ph type="sldNum" sz="quarter" idx="10"/>
          </p:nvPr>
        </p:nvSpPr>
        <p:spPr/>
        <p:txBody>
          <a:bodyPr/>
          <a:lstStyle/>
          <a:p>
            <a:fld id="{C568F6E5-5E12-4623-90BB-7EC2ED9BF81B}" type="slidenum">
              <a:rPr lang="en-US"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a:t>
            </a:r>
            <a:r>
              <a:rPr lang="fr-FR" sz="2800" dirty="0" smtClean="0">
                <a:solidFill>
                  <a:prstClr val="black"/>
                </a:solidFill>
              </a:rPr>
              <a:t/>
            </a:r>
            <a:br>
              <a:rPr lang="fr-FR" sz="2800" dirty="0" smtClean="0">
                <a:solidFill>
                  <a:prstClr val="black"/>
                </a:solidFill>
              </a:rPr>
            </a:br>
            <a:r>
              <a:rPr lang="fr-FR" sz="2800" dirty="0" smtClean="0">
                <a:solidFill>
                  <a:prstClr val="black"/>
                </a:solidFill>
              </a:rPr>
              <a:t>CAS </a:t>
            </a:r>
            <a:r>
              <a:rPr lang="fr-FR" sz="2800" dirty="0">
                <a:solidFill>
                  <a:prstClr val="black"/>
                </a:solidFill>
              </a:rPr>
              <a:t>DE VIOLENCE BASÉE SUR LE GENRE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7/21/2017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8526" y="1507468"/>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CONSIDÉRATIONS ÉLÉMENTAIRES/ADAPTATIONS CONCERNANT LES ADOLESCENTES</a:t>
            </a:r>
          </a:p>
        </p:txBody>
      </p:sp>
      <p:sp>
        <p:nvSpPr>
          <p:cNvPr id="3" name="Content Placeholder 2"/>
          <p:cNvSpPr>
            <a:spLocks noGrp="1"/>
          </p:cNvSpPr>
          <p:nvPr>
            <p:ph idx="1"/>
          </p:nvPr>
        </p:nvSpPr>
        <p:spPr>
          <a:xfrm>
            <a:off x="884238" y="1828800"/>
            <a:ext cx="9720262" cy="4838700"/>
          </a:xfrm>
        </p:spPr>
        <p:txBody>
          <a:bodyPr/>
          <a:lstStyle/>
          <a:p>
            <a:pPr marL="457200" indent="-457200">
              <a:buFont typeface="Arial" pitchFamily="34" charset="0"/>
              <a:buChar char="•"/>
            </a:pPr>
            <a:r>
              <a:rPr lang="fr-FR" sz="1600" dirty="0">
                <a:solidFill>
                  <a:schemeClr val="tx1"/>
                </a:solidFill>
              </a:rPr>
              <a:t>Utiliser un langage simple et clair qui soit sous un format assimilable et qui puisse être compris par les adolescentes.</a:t>
            </a:r>
          </a:p>
          <a:p>
            <a:pPr marL="457200" indent="-457200">
              <a:buFont typeface="Arial" pitchFamily="34" charset="0"/>
              <a:buChar char="•"/>
            </a:pPr>
            <a:r>
              <a:rPr lang="fr-FR" sz="1600" dirty="0">
                <a:solidFill>
                  <a:schemeClr val="tx1"/>
                </a:solidFill>
              </a:rPr>
              <a:t>Travailler avec les parents/personnes qui s'occupent d'elles, ou le mari le cas échéant.  Comment votre programme parviendra-t-il à cela tout en assurant la sécurité et la confidentialité de la jeune fille ?</a:t>
            </a:r>
          </a:p>
          <a:p>
            <a:pPr marL="457200" indent="-457200">
              <a:buFont typeface="Arial" pitchFamily="34" charset="0"/>
              <a:buChar char="•"/>
            </a:pPr>
            <a:r>
              <a:rPr lang="fr-FR" sz="1600" dirty="0">
                <a:solidFill>
                  <a:schemeClr val="tx1"/>
                </a:solidFill>
              </a:rPr>
              <a:t>Processus de consentement éclairé. Quels sont les processus de consentement éclairé en place pour les adolescentes ?  En quoi diffèrent-ils selon l'âge ?</a:t>
            </a:r>
          </a:p>
          <a:p>
            <a:pPr marL="457200" indent="-457200">
              <a:buFont typeface="Arial" pitchFamily="34" charset="0"/>
              <a:buChar char="•"/>
            </a:pPr>
            <a:r>
              <a:rPr lang="fr-FR" sz="1600" dirty="0">
                <a:solidFill>
                  <a:schemeClr val="tx1"/>
                </a:solidFill>
              </a:rPr>
              <a:t>Exigences en matière de signalement obligatoire.  Quelles sont les exigences pour les enfants dans votre contexte ? Jusqu'à quel âge s'appliquent-elles ?  Quels sont les risques du signalement obligatoire pour la sécurité de la jeune fille ?  Quel est votre programme/la politique de l'agence ?</a:t>
            </a:r>
          </a:p>
          <a:p>
            <a:pPr marL="457200" indent="-457200">
              <a:buFont typeface="Arial" pitchFamily="34" charset="0"/>
              <a:buChar char="•"/>
            </a:pPr>
            <a:r>
              <a:rPr lang="fr-FR" sz="1600" dirty="0">
                <a:solidFill>
                  <a:schemeClr val="tx1"/>
                </a:solidFill>
              </a:rPr>
              <a:t>Utiliser les principes de l'intérêt supérieur pour guider la prise de décision dans les services de gestion des cas. </a:t>
            </a:r>
          </a:p>
          <a:p>
            <a:pPr marL="457200" indent="-457200">
              <a:buFont typeface="Arial" pitchFamily="34" charset="0"/>
              <a:buChar char="•"/>
            </a:pPr>
            <a:r>
              <a:rPr lang="fr-FR" sz="1600" dirty="0">
                <a:solidFill>
                  <a:schemeClr val="tx1"/>
                </a:solidFill>
              </a:rPr>
              <a:t>Services et orientations adaptés à l'âge. Quels sont les services dédiés aux adolescentes ? Quels sont les services qui sont bien équipés pour travailler avec elles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5567" y="1524787"/>
            <a:ext cx="10244667" cy="2134930"/>
          </a:xfrm>
        </p:spPr>
        <p:txBody>
          <a:bodyPr/>
          <a:lstStyle/>
          <a:p>
            <a:r>
              <a:rPr lang="fr-FR" smtClean="0"/>
              <a:t>Contenu facultatif : communication avec les enfants survivants</a:t>
            </a:r>
          </a:p>
        </p:txBody>
      </p:sp>
      <p:sp>
        <p:nvSpPr>
          <p:cNvPr id="4" name="Text Placeholder 3"/>
          <p:cNvSpPr>
            <a:spLocks noGrp="1"/>
          </p:cNvSpPr>
          <p:nvPr>
            <p:ph type="body" sz="quarter" idx="10"/>
          </p:nvPr>
        </p:nvSpPr>
        <p:spPr>
          <a:xfrm>
            <a:off x="992717" y="5022336"/>
            <a:ext cx="10329334" cy="720725"/>
          </a:xfrm>
        </p:spPr>
        <p:txBody>
          <a:bodyPr/>
          <a:lstStyle/>
          <a:p>
            <a:pPr>
              <a:buNone/>
            </a:pPr>
            <a:r>
              <a:rPr lang="fr-FR" smtClean="0"/>
              <a:t>D'après les directives relatives à la prise en charge des enfants ayant subi des violences sexuelles</a:t>
            </a:r>
          </a:p>
        </p:txBody>
      </p:sp>
    </p:spTree>
    <p:extLst>
      <p:ext uri="{BB962C8B-B14F-4D97-AF65-F5344CB8AC3E}">
        <p14:creationId xmlns:p14="http://schemas.microsoft.com/office/powerpoint/2010/main" val="543593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mtClean="0"/>
              <a:t>Meilleures pratiques de communication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21350777"/>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3041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821" y="288758"/>
            <a:ext cx="11435983" cy="1136341"/>
          </a:xfrm>
        </p:spPr>
        <p:txBody>
          <a:bodyPr>
            <a:normAutofit/>
          </a:bodyPr>
          <a:lstStyle/>
          <a:p>
            <a:r>
              <a:rPr lang="fr-FR" dirty="0">
                <a:solidFill>
                  <a:schemeClr val="bg1"/>
                </a:solidFill>
              </a:rPr>
              <a:t>1</a:t>
            </a:r>
            <a:r>
              <a:rPr lang="fr-FR" smtClean="0"/>
              <a:t>. Être encourageant, rassurant et positif</a:t>
            </a:r>
          </a:p>
        </p:txBody>
      </p:sp>
      <p:sp>
        <p:nvSpPr>
          <p:cNvPr id="3" name="Content Placeholder 2"/>
          <p:cNvSpPr>
            <a:spLocks noGrp="1"/>
          </p:cNvSpPr>
          <p:nvPr>
            <p:ph idx="1"/>
          </p:nvPr>
        </p:nvSpPr>
        <p:spPr/>
        <p:txBody>
          <a:bodyPr>
            <a:normAutofit/>
          </a:bodyPr>
          <a:lstStyle/>
          <a:p>
            <a:pPr marL="0" indent="0">
              <a:lnSpc>
                <a:spcPct val="110000"/>
              </a:lnSpc>
              <a:spcBef>
                <a:spcPts val="1000"/>
              </a:spcBef>
              <a:buNone/>
            </a:pPr>
            <a:r>
              <a:rPr lang="fr-FR" smtClean="0"/>
              <a:t>L'enfant sera très certainement adressé par une personne qui s'occupe de lui ou un autre adulte. Lorsque l'enfant arrive... </a:t>
            </a:r>
          </a:p>
          <a:p>
            <a:pPr>
              <a:lnSpc>
                <a:spcPct val="110000"/>
              </a:lnSpc>
              <a:spcBef>
                <a:spcPts val="1000"/>
              </a:spcBef>
            </a:pPr>
            <a:r>
              <a:rPr lang="fr-FR" smtClean="0"/>
              <a:t>Soyez positif, encourageant et calme</a:t>
            </a:r>
          </a:p>
          <a:p>
            <a:pPr>
              <a:lnSpc>
                <a:spcPct val="110000"/>
              </a:lnSpc>
              <a:spcBef>
                <a:spcPts val="1000"/>
              </a:spcBef>
            </a:pPr>
            <a:r>
              <a:rPr lang="fr-FR" smtClean="0"/>
              <a:t>Montrez à l'enfant que vous le croyez</a:t>
            </a:r>
          </a:p>
          <a:p>
            <a:pPr>
              <a:lnSpc>
                <a:spcPct val="110000"/>
              </a:lnSpc>
              <a:spcBef>
                <a:spcPts val="1000"/>
              </a:spcBef>
            </a:pPr>
            <a:r>
              <a:rPr lang="fr-FR" smtClean="0"/>
              <a:t>Adoptez un langage corporel convivial</a:t>
            </a:r>
          </a:p>
          <a:p>
            <a:pPr>
              <a:lnSpc>
                <a:spcPct val="110000"/>
              </a:lnSpc>
              <a:spcBef>
                <a:spcPts val="1000"/>
              </a:spcBef>
            </a:pPr>
            <a:r>
              <a:rPr lang="fr-FR" smtClean="0"/>
              <a:t>Demandez à l'enfant quand, où et avec qui il aimerait parler</a:t>
            </a:r>
          </a:p>
          <a:p>
            <a:pPr>
              <a:lnSpc>
                <a:spcPct val="110000"/>
              </a:lnSpc>
              <a:spcBef>
                <a:spcPts val="1000"/>
              </a:spcBef>
            </a:pPr>
            <a:r>
              <a:rPr lang="fr-FR" smtClean="0"/>
              <a:t>Demandez-lui s'il préfèrerait une autre manière de communiquer</a:t>
            </a:r>
          </a:p>
        </p:txBody>
      </p:sp>
    </p:spTree>
    <p:extLst>
      <p:ext uri="{BB962C8B-B14F-4D97-AF65-F5344CB8AC3E}">
        <p14:creationId xmlns:p14="http://schemas.microsoft.com/office/powerpoint/2010/main" val="1001280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rPr>
              <a:t>2. </a:t>
            </a:r>
            <a:r>
              <a:rPr lang="fr-FR" smtClean="0"/>
              <a:t>Rassurer l'enfant </a:t>
            </a:r>
          </a:p>
        </p:txBody>
      </p:sp>
      <p:sp>
        <p:nvSpPr>
          <p:cNvPr id="3" name="Content Placeholder 2"/>
          <p:cNvSpPr>
            <a:spLocks noGrp="1"/>
          </p:cNvSpPr>
          <p:nvPr>
            <p:ph idx="1"/>
          </p:nvPr>
        </p:nvSpPr>
        <p:spPr/>
        <p:txBody>
          <a:bodyPr>
            <a:normAutofit/>
          </a:bodyPr>
          <a:lstStyle/>
          <a:p>
            <a:r>
              <a:rPr lang="fr-FR" smtClean="0"/>
              <a:t>Rassurez l'enfant en lui disant que ce n'était pas de sa faute et que vous le croyez</a:t>
            </a:r>
          </a:p>
          <a:p>
            <a:r>
              <a:rPr lang="fr-FR" smtClean="0"/>
              <a:t>Dites-lui qu'il est courageux de raconter son histoire, qu'il n'a pas à se sentir coupable ou à avoir honte</a:t>
            </a:r>
          </a:p>
          <a:p>
            <a:r>
              <a:rPr lang="fr-FR" smtClean="0"/>
              <a:t>Insistez sur le fait que vous êtes là pour l'aider à démarrer le processus de guérison</a:t>
            </a:r>
          </a:p>
          <a:p>
            <a:pPr marL="342900" lvl="1" indent="-342900">
              <a:spcBef>
                <a:spcPts val="2000"/>
              </a:spcBef>
              <a:buFont typeface="Arial"/>
              <a:buChar char="•"/>
            </a:pPr>
            <a:r>
              <a:rPr lang="fr-FR" smtClean="0"/>
              <a:t>Dites-lui que les sentiments qu'il éprouve sont normaux</a:t>
            </a:r>
          </a:p>
          <a:p>
            <a:endParaRPr lang="fr-FR" dirty="0"/>
          </a:p>
        </p:txBody>
      </p:sp>
    </p:spTree>
    <p:extLst>
      <p:ext uri="{BB962C8B-B14F-4D97-AF65-F5344CB8AC3E}">
        <p14:creationId xmlns:p14="http://schemas.microsoft.com/office/powerpoint/2010/main" val="834127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solidFill>
                  <a:schemeClr val="bg1"/>
                </a:solidFill>
              </a:rPr>
              <a:t>3</a:t>
            </a:r>
            <a:r>
              <a:rPr lang="fr-FR" smtClean="0"/>
              <a:t>. Ne pas nuire : veiller à ne pas aggraver le traumatisme</a:t>
            </a:r>
          </a:p>
        </p:txBody>
      </p:sp>
      <p:sp>
        <p:nvSpPr>
          <p:cNvPr id="3" name="Content Placeholder 2"/>
          <p:cNvSpPr>
            <a:spLocks noGrp="1"/>
          </p:cNvSpPr>
          <p:nvPr>
            <p:ph idx="1"/>
          </p:nvPr>
        </p:nvSpPr>
        <p:spPr/>
        <p:txBody>
          <a:bodyPr>
            <a:normAutofit/>
          </a:bodyPr>
          <a:lstStyle/>
          <a:p>
            <a:pPr>
              <a:spcBef>
                <a:spcPts val="1000"/>
              </a:spcBef>
            </a:pPr>
            <a:r>
              <a:rPr lang="fr-FR" smtClean="0"/>
              <a:t>Surveillez les interactions qui peuvent angoisser l'enfant </a:t>
            </a:r>
          </a:p>
          <a:p>
            <a:pPr>
              <a:spcBef>
                <a:spcPts val="1000"/>
              </a:spcBef>
            </a:pPr>
            <a:r>
              <a:rPr lang="fr-FR" smtClean="0"/>
              <a:t>Ne vous mettez pas en colère </a:t>
            </a:r>
          </a:p>
          <a:p>
            <a:pPr>
              <a:spcBef>
                <a:spcPts val="1000"/>
              </a:spcBef>
            </a:pPr>
            <a:r>
              <a:rPr lang="fr-FR" smtClean="0"/>
              <a:t>Ne le forcez pas à répondre aux questions, ou à faire quoi que ce soit </a:t>
            </a:r>
          </a:p>
          <a:p>
            <a:pPr>
              <a:spcBef>
                <a:spcPts val="1000"/>
              </a:spcBef>
            </a:pPr>
            <a:r>
              <a:rPr lang="fr-FR" smtClean="0"/>
              <a:t>Ne lui demandez pas de répéter son histoire plusieurs fois</a:t>
            </a:r>
          </a:p>
          <a:p>
            <a:pPr>
              <a:spcBef>
                <a:spcPts val="1000"/>
              </a:spcBef>
            </a:pPr>
            <a:r>
              <a:rPr lang="fr-FR" smtClean="0"/>
              <a:t>Limitez les activités et toute communication qui peuvent être source d'angoisse</a:t>
            </a:r>
          </a:p>
        </p:txBody>
      </p:sp>
    </p:spTree>
    <p:extLst>
      <p:ext uri="{BB962C8B-B14F-4D97-AF65-F5344CB8AC3E}">
        <p14:creationId xmlns:p14="http://schemas.microsoft.com/office/powerpoint/2010/main" val="224812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chorCtr="0">
            <a:normAutofit/>
          </a:bodyPr>
          <a:lstStyle/>
          <a:p>
            <a:r>
              <a:rPr lang="fr-FR" dirty="0">
                <a:solidFill>
                  <a:schemeClr val="bg1"/>
                </a:solidFill>
              </a:rPr>
              <a:t>4. </a:t>
            </a:r>
            <a:r>
              <a:rPr lang="fr-FR" smtClean="0"/>
              <a:t>Se faire comprendre de l'enfant </a:t>
            </a:r>
          </a:p>
        </p:txBody>
      </p:sp>
      <p:sp>
        <p:nvSpPr>
          <p:cNvPr id="3" name="Content Placeholder 2"/>
          <p:cNvSpPr>
            <a:spLocks noGrp="1"/>
          </p:cNvSpPr>
          <p:nvPr>
            <p:ph idx="1"/>
          </p:nvPr>
        </p:nvSpPr>
        <p:spPr/>
        <p:txBody>
          <a:bodyPr>
            <a:normAutofit/>
          </a:bodyPr>
          <a:lstStyle/>
          <a:p>
            <a:pPr>
              <a:lnSpc>
                <a:spcPct val="120000"/>
              </a:lnSpc>
              <a:spcBef>
                <a:spcPts val="600"/>
              </a:spcBef>
            </a:pPr>
            <a:r>
              <a:rPr lang="fr-FR" smtClean="0"/>
              <a:t>Présentez les informations dans un langage qu'il comprend, modifiez votre vocabulaire</a:t>
            </a:r>
          </a:p>
          <a:p>
            <a:pPr>
              <a:lnSpc>
                <a:spcPct val="120000"/>
              </a:lnSpc>
              <a:spcBef>
                <a:spcPts val="600"/>
              </a:spcBef>
            </a:pPr>
            <a:r>
              <a:rPr lang="fr-FR" smtClean="0"/>
              <a:t>Assurez-vous qu'il soit adapté à son âge et à son stade de développement</a:t>
            </a:r>
          </a:p>
          <a:p>
            <a:pPr>
              <a:lnSpc>
                <a:spcPct val="120000"/>
              </a:lnSpc>
              <a:spcBef>
                <a:spcPts val="600"/>
              </a:spcBef>
            </a:pPr>
            <a:r>
              <a:rPr lang="fr-FR" smtClean="0"/>
              <a:t>Utilisez divers moyens de communication</a:t>
            </a:r>
          </a:p>
          <a:p>
            <a:pPr>
              <a:lnSpc>
                <a:spcPct val="120000"/>
              </a:lnSpc>
              <a:spcBef>
                <a:spcPts val="600"/>
              </a:spcBef>
            </a:pPr>
            <a:r>
              <a:rPr lang="fr-FR" smtClean="0"/>
              <a:t>Vous devrez poser des questions sensibles, c'est normal</a:t>
            </a:r>
          </a:p>
        </p:txBody>
      </p:sp>
    </p:spTree>
    <p:extLst>
      <p:ext uri="{BB962C8B-B14F-4D97-AF65-F5344CB8AC3E}">
        <p14:creationId xmlns:p14="http://schemas.microsoft.com/office/powerpoint/2010/main" val="1394436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Se faire comprendre de l'enfant (suite)</a:t>
            </a:r>
          </a:p>
        </p:txBody>
      </p:sp>
      <p:sp>
        <p:nvSpPr>
          <p:cNvPr id="3" name="Content Placeholder 2"/>
          <p:cNvSpPr>
            <a:spLocks noGrp="1"/>
          </p:cNvSpPr>
          <p:nvPr>
            <p:ph idx="1"/>
          </p:nvPr>
        </p:nvSpPr>
        <p:spPr/>
        <p:txBody>
          <a:bodyPr>
            <a:normAutofit/>
          </a:bodyPr>
          <a:lstStyle/>
          <a:p>
            <a:pPr>
              <a:lnSpc>
                <a:spcPct val="120000"/>
              </a:lnSpc>
              <a:spcBef>
                <a:spcPts val="600"/>
              </a:spcBef>
            </a:pPr>
            <a:r>
              <a:rPr lang="fr-FR" smtClean="0"/>
              <a:t>Expliquez les questions qui portent sur les sujets sensibles pour dissiper les craintes de l'enfant</a:t>
            </a:r>
          </a:p>
          <a:p>
            <a:pPr>
              <a:lnSpc>
                <a:spcPct val="120000"/>
              </a:lnSpc>
              <a:spcBef>
                <a:spcPts val="600"/>
              </a:spcBef>
            </a:pPr>
            <a:r>
              <a:rPr lang="fr-FR" smtClean="0"/>
              <a:t>Dites à l'enfant que vous savez que c'est difficile et qu'il peut aller à son rythme </a:t>
            </a:r>
          </a:p>
          <a:p>
            <a:pPr>
              <a:lnSpc>
                <a:spcPct val="120000"/>
              </a:lnSpc>
              <a:spcBef>
                <a:spcPts val="600"/>
              </a:spcBef>
            </a:pPr>
            <a:r>
              <a:rPr lang="fr-FR" smtClean="0"/>
              <a:t>Posez à l'enfant des questions claires et simples, en vous concentrant sur le dernier incident</a:t>
            </a:r>
          </a:p>
          <a:p>
            <a:endParaRPr lang="fr-FR" dirty="0"/>
          </a:p>
        </p:txBody>
      </p:sp>
    </p:spTree>
    <p:extLst>
      <p:ext uri="{BB962C8B-B14F-4D97-AF65-F5344CB8AC3E}">
        <p14:creationId xmlns:p14="http://schemas.microsoft.com/office/powerpoint/2010/main" val="1072117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rPr>
              <a:t>5. </a:t>
            </a:r>
            <a:r>
              <a:rPr lang="fr-FR" smtClean="0"/>
              <a:t>Aider l'enfant à se sentir en sécurité  </a:t>
            </a:r>
          </a:p>
        </p:txBody>
      </p:sp>
      <p:sp>
        <p:nvSpPr>
          <p:cNvPr id="3" name="Content Placeholder 2"/>
          <p:cNvSpPr>
            <a:spLocks noGrp="1"/>
          </p:cNvSpPr>
          <p:nvPr>
            <p:ph idx="1"/>
          </p:nvPr>
        </p:nvSpPr>
        <p:spPr/>
        <p:txBody>
          <a:bodyPr>
            <a:normAutofit/>
          </a:bodyPr>
          <a:lstStyle/>
          <a:p>
            <a:pPr marL="342900" lvl="1" indent="-342900">
              <a:spcBef>
                <a:spcPts val="1000"/>
              </a:spcBef>
              <a:buFont typeface="Arial"/>
              <a:buChar char="•"/>
              <a:tabLst>
                <a:tab pos="439738" algn="l"/>
              </a:tabLst>
            </a:pPr>
            <a:r>
              <a:rPr lang="fr-FR" sz="2900" dirty="0"/>
              <a:t>Le lieu </a:t>
            </a:r>
          </a:p>
          <a:p>
            <a:pPr lvl="1">
              <a:tabLst>
                <a:tab pos="439738" algn="l"/>
              </a:tabLst>
            </a:pPr>
            <a:r>
              <a:rPr lang="fr-FR" sz="2700" dirty="0"/>
              <a:t>Sûr et confortable pour l'enfant. Privé, calme, éloigné de toute distraction et de tout danger potentiel</a:t>
            </a:r>
          </a:p>
          <a:p>
            <a:pPr marL="342900" lvl="1" indent="-342900">
              <a:spcBef>
                <a:spcPts val="1000"/>
              </a:spcBef>
              <a:buFont typeface="Arial"/>
              <a:buChar char="•"/>
              <a:tabLst>
                <a:tab pos="439738" algn="l"/>
              </a:tabLst>
            </a:pPr>
            <a:r>
              <a:rPr lang="fr-FR" sz="2900" dirty="0"/>
              <a:t>Position</a:t>
            </a:r>
          </a:p>
          <a:p>
            <a:pPr lvl="1">
              <a:tabLst>
                <a:tab pos="439738" algn="l"/>
              </a:tabLst>
            </a:pPr>
            <a:r>
              <a:rPr lang="fr-FR" sz="2700" dirty="0"/>
              <a:t>À la même hauteur/au même niveau </a:t>
            </a:r>
          </a:p>
          <a:p>
            <a:pPr lvl="1">
              <a:tabLst>
                <a:tab pos="439738" algn="l"/>
              </a:tabLst>
            </a:pPr>
            <a:r>
              <a:rPr lang="fr-FR" sz="2700" dirty="0"/>
              <a:t>Suffisamment près pour que l'enfant n'ait pas à parler fort et qu'il se sente également en sécurité</a:t>
            </a:r>
          </a:p>
          <a:p>
            <a:pPr lvl="1">
              <a:tabLst>
                <a:tab pos="439738" algn="l"/>
              </a:tabLst>
            </a:pPr>
            <a:r>
              <a:rPr lang="fr-FR" sz="2700" dirty="0"/>
              <a:t>D'où il peut voir la porte</a:t>
            </a:r>
          </a:p>
        </p:txBody>
      </p:sp>
    </p:spTree>
    <p:extLst>
      <p:ext uri="{BB962C8B-B14F-4D97-AF65-F5344CB8AC3E}">
        <p14:creationId xmlns:p14="http://schemas.microsoft.com/office/powerpoint/2010/main" val="405426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r>
              <a:rPr lang="fr-FR" sz="4800" dirty="0"/>
              <a:t>Réponses de la GESTION DES CAS aux VIOLENCES SEXUELLES sur les femmes et les jeunes filles</a:t>
            </a:r>
          </a:p>
        </p:txBody>
      </p:sp>
      <p:sp>
        <p:nvSpPr>
          <p:cNvPr id="5" name="Text Placeholder 4"/>
          <p:cNvSpPr>
            <a:spLocks noGrp="1"/>
          </p:cNvSpPr>
          <p:nvPr>
            <p:ph type="body" sz="quarter" idx="10"/>
          </p:nvPr>
        </p:nvSpPr>
        <p:spPr/>
        <p:txBody>
          <a:bodyPr/>
          <a:lstStyle/>
          <a:p>
            <a:pPr>
              <a:buFont typeface="Tw Cen MT" charset="0"/>
              <a:buChar char=" "/>
              <a:defRPr/>
            </a:pPr>
            <a:r>
              <a:rPr lang="fr-FR" smtClean="0"/>
              <a:t>MODULE 15C</a:t>
            </a:r>
          </a:p>
        </p:txBody>
      </p:sp>
      <p:cxnSp>
        <p:nvCxnSpPr>
          <p:cNvPr id="7" name="Straight Connector 6"/>
          <p:cNvCxnSpPr/>
          <p:nvPr/>
        </p:nvCxnSpPr>
        <p:spPr>
          <a:xfrm>
            <a:off x="1008029" y="5389233"/>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Aider l'enfant à se sentir en sécurité (suite)</a:t>
            </a:r>
          </a:p>
        </p:txBody>
      </p:sp>
      <p:sp>
        <p:nvSpPr>
          <p:cNvPr id="3" name="Content Placeholder 2"/>
          <p:cNvSpPr>
            <a:spLocks noGrp="1"/>
          </p:cNvSpPr>
          <p:nvPr>
            <p:ph idx="1"/>
          </p:nvPr>
        </p:nvSpPr>
        <p:spPr/>
        <p:txBody>
          <a:bodyPr/>
          <a:lstStyle/>
          <a:p>
            <a:pPr marL="342900" lvl="1" indent="-342900">
              <a:spcBef>
                <a:spcPts val="1000"/>
              </a:spcBef>
              <a:buFont typeface="Arial"/>
              <a:buChar char="•"/>
            </a:pPr>
            <a:r>
              <a:rPr lang="fr-FR" sz="2800" dirty="0"/>
              <a:t>Offrez à l'enfant la possibilité d'être ou non accompagné par un adulte de confiance qu'il connaît pendant votre entretien </a:t>
            </a:r>
          </a:p>
          <a:p>
            <a:pPr marL="342900" lvl="1" indent="-342900">
              <a:spcBef>
                <a:spcPts val="1000"/>
              </a:spcBef>
              <a:buFont typeface="Arial"/>
              <a:buChar char="•"/>
            </a:pPr>
            <a:r>
              <a:rPr lang="fr-FR" sz="2800" dirty="0"/>
              <a:t>Ne forcez pas l'enfant à parler à une personne, ou devant une personne, dont il semble se méfier </a:t>
            </a:r>
          </a:p>
          <a:p>
            <a:pPr marL="342900" lvl="1" indent="-342900">
              <a:spcBef>
                <a:spcPts val="1000"/>
              </a:spcBef>
              <a:buFont typeface="Arial"/>
              <a:buChar char="•"/>
            </a:pPr>
            <a:r>
              <a:rPr lang="fr-FR" sz="2800" dirty="0"/>
              <a:t>Ne faites pas participer à l'entretien la personne soupçonnée d'avoir agressé l'enfant</a:t>
            </a:r>
          </a:p>
          <a:p>
            <a:pPr marL="342900" lvl="1" indent="-342900">
              <a:spcBef>
                <a:spcPts val="1000"/>
              </a:spcBef>
              <a:buFont typeface="Arial"/>
              <a:buChar char="•"/>
            </a:pPr>
            <a:r>
              <a:rPr lang="fr-FR" sz="2800" dirty="0"/>
              <a:t>Dites la vérité à l'enfant, même si cela est difficile</a:t>
            </a:r>
          </a:p>
          <a:p>
            <a:pPr marL="342900" lvl="1" indent="-342900">
              <a:spcBef>
                <a:spcPts val="1000"/>
              </a:spcBef>
              <a:buFont typeface="Arial"/>
              <a:buChar char="•"/>
            </a:pPr>
            <a:endParaRPr lang="fr-FR" dirty="0"/>
          </a:p>
          <a:p>
            <a:pPr>
              <a:spcBef>
                <a:spcPts val="1000"/>
              </a:spcBef>
            </a:pPr>
            <a:endParaRPr lang="fr-FR" dirty="0"/>
          </a:p>
        </p:txBody>
      </p:sp>
    </p:spTree>
    <p:extLst>
      <p:ext uri="{BB962C8B-B14F-4D97-AF65-F5344CB8AC3E}">
        <p14:creationId xmlns:p14="http://schemas.microsoft.com/office/powerpoint/2010/main" val="35220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solidFill>
                  <a:schemeClr val="bg1"/>
                </a:solidFill>
              </a:rPr>
              <a:t>6. </a:t>
            </a:r>
            <a:r>
              <a:rPr lang="fr-FR" smtClean="0"/>
              <a:t>Expliquer à l'enfant les raisons de l'entretien</a:t>
            </a:r>
          </a:p>
        </p:txBody>
      </p:sp>
      <p:sp>
        <p:nvSpPr>
          <p:cNvPr id="3" name="Content Placeholder 2"/>
          <p:cNvSpPr>
            <a:spLocks noGrp="1"/>
          </p:cNvSpPr>
          <p:nvPr>
            <p:ph idx="1"/>
          </p:nvPr>
        </p:nvSpPr>
        <p:spPr/>
        <p:txBody>
          <a:bodyPr>
            <a:normAutofit/>
          </a:bodyPr>
          <a:lstStyle/>
          <a:p>
            <a:pPr marL="457200" indent="-457200">
              <a:spcBef>
                <a:spcPct val="20000"/>
              </a:spcBef>
              <a:buFont typeface="Arial" pitchFamily="34" charset="0"/>
              <a:buChar char="•"/>
              <a:tabLst>
                <a:tab pos="439738" algn="l"/>
              </a:tabLst>
            </a:pPr>
            <a:r>
              <a:rPr lang="fr-FR" smtClean="0"/>
              <a:t>Qui vous êtes et l'objet de l'entretien</a:t>
            </a:r>
          </a:p>
          <a:p>
            <a:pPr marL="457200" indent="-457200">
              <a:spcBef>
                <a:spcPct val="20000"/>
              </a:spcBef>
              <a:buFont typeface="Arial" pitchFamily="34" charset="0"/>
              <a:buChar char="•"/>
              <a:tabLst>
                <a:tab pos="439738" algn="l"/>
              </a:tabLst>
            </a:pPr>
            <a:r>
              <a:rPr lang="fr-FR" smtClean="0"/>
              <a:t>Combien de temps durera l'entretien</a:t>
            </a:r>
          </a:p>
          <a:p>
            <a:pPr marL="457200" indent="-457200">
              <a:spcBef>
                <a:spcPct val="20000"/>
              </a:spcBef>
              <a:buFont typeface="Arial" pitchFamily="34" charset="0"/>
              <a:buChar char="•"/>
              <a:tabLst>
                <a:tab pos="439738" algn="l"/>
              </a:tabLst>
            </a:pPr>
            <a:r>
              <a:rPr lang="fr-FR" smtClean="0"/>
              <a:t>Qui est le traducteur/la traductrice, si sa présence est requise</a:t>
            </a:r>
          </a:p>
          <a:p>
            <a:pPr marL="457200" indent="-457200">
              <a:spcBef>
                <a:spcPct val="20000"/>
              </a:spcBef>
              <a:buFont typeface="Arial" pitchFamily="34" charset="0"/>
              <a:buChar char="•"/>
              <a:tabLst>
                <a:tab pos="439738" algn="l"/>
              </a:tabLst>
            </a:pPr>
            <a:r>
              <a:rPr lang="fr-FR" smtClean="0"/>
              <a:t>Pourquoi vous prenez des notes (si tel est le cas)</a:t>
            </a:r>
          </a:p>
          <a:p>
            <a:pPr marL="457200" indent="-457200">
              <a:spcBef>
                <a:spcPct val="20000"/>
              </a:spcBef>
              <a:buFont typeface="Arial" pitchFamily="34" charset="0"/>
              <a:buChar char="•"/>
              <a:tabLst>
                <a:tab pos="439738" algn="l"/>
              </a:tabLst>
            </a:pPr>
            <a:r>
              <a:rPr lang="fr-FR" smtClean="0"/>
              <a:t>Permettez qu'un adulte de confiance soit présent dans la pièce avec l'enfant s'il le souhaite</a:t>
            </a:r>
          </a:p>
        </p:txBody>
      </p:sp>
    </p:spTree>
    <p:extLst>
      <p:ext uri="{BB962C8B-B14F-4D97-AF65-F5344CB8AC3E}">
        <p14:creationId xmlns:p14="http://schemas.microsoft.com/office/powerpoint/2010/main" val="1936084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016" y="204215"/>
            <a:ext cx="11996278" cy="1136341"/>
          </a:xfrm>
        </p:spPr>
        <p:txBody>
          <a:bodyPr>
            <a:normAutofit/>
          </a:bodyPr>
          <a:lstStyle/>
          <a:p>
            <a:r>
              <a:rPr lang="fr-FR" dirty="0">
                <a:solidFill>
                  <a:schemeClr val="bg1"/>
                </a:solidFill>
              </a:rPr>
              <a:t>7. </a:t>
            </a:r>
            <a:r>
              <a:rPr lang="fr-FR" dirty="0" smtClean="0"/>
              <a:t>Faire intervenir les personnes adéquates</a:t>
            </a:r>
          </a:p>
        </p:txBody>
      </p:sp>
      <p:sp>
        <p:nvSpPr>
          <p:cNvPr id="3" name="Content Placeholder 2"/>
          <p:cNvSpPr>
            <a:spLocks noGrp="1"/>
          </p:cNvSpPr>
          <p:nvPr>
            <p:ph idx="1"/>
          </p:nvPr>
        </p:nvSpPr>
        <p:spPr/>
        <p:txBody>
          <a:bodyPr>
            <a:normAutofit/>
          </a:bodyPr>
          <a:lstStyle/>
          <a:p>
            <a:pPr>
              <a:lnSpc>
                <a:spcPct val="110000"/>
              </a:lnSpc>
              <a:spcBef>
                <a:spcPts val="1000"/>
              </a:spcBef>
            </a:pPr>
            <a:r>
              <a:rPr lang="fr-FR" smtClean="0"/>
              <a:t>L'idéal est de demander à l'enfant s'il préfère s'entretenir avec du personnel de sexe masculin ou de sexe féminin </a:t>
            </a:r>
          </a:p>
          <a:p>
            <a:pPr>
              <a:lnSpc>
                <a:spcPct val="110000"/>
              </a:lnSpc>
              <a:spcBef>
                <a:spcPts val="1000"/>
              </a:spcBef>
            </a:pPr>
            <a:r>
              <a:rPr lang="fr-FR" smtClean="0"/>
              <a:t>Assurez-vous que le membre du personnel a été formé sur la façon de communiquer avec les enfants survivants</a:t>
            </a:r>
          </a:p>
          <a:p>
            <a:pPr>
              <a:lnSpc>
                <a:spcPct val="110000"/>
              </a:lnSpc>
              <a:spcBef>
                <a:spcPts val="1000"/>
              </a:spcBef>
            </a:pPr>
            <a:r>
              <a:rPr lang="fr-FR" smtClean="0"/>
              <a:t>La personne qui mène l'entretien doit être au courant des informations et des préoccupations déjà connues concernant le cas </a:t>
            </a:r>
          </a:p>
          <a:p>
            <a:pPr>
              <a:lnSpc>
                <a:spcPct val="110000"/>
              </a:lnSpc>
              <a:spcBef>
                <a:spcPts val="1000"/>
              </a:spcBef>
            </a:pPr>
            <a:r>
              <a:rPr lang="fr-FR" smtClean="0"/>
              <a:t>La personne qui mène l'entretien doit savoir quels services sont disponibles pour l'enfant, et elle ne doit pas faire de promesses de soutien qu'elle ne pourra pas tenir </a:t>
            </a:r>
          </a:p>
        </p:txBody>
      </p:sp>
    </p:spTree>
    <p:extLst>
      <p:ext uri="{BB962C8B-B14F-4D97-AF65-F5344CB8AC3E}">
        <p14:creationId xmlns:p14="http://schemas.microsoft.com/office/powerpoint/2010/main" val="1094005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solidFill>
                  <a:schemeClr val="bg1"/>
                </a:solidFill>
              </a:rPr>
              <a:t>8. </a:t>
            </a:r>
            <a:r>
              <a:rPr lang="fr-FR" smtClean="0"/>
              <a:t>Être attentif à la communication non verbale </a:t>
            </a:r>
          </a:p>
        </p:txBody>
      </p:sp>
      <p:sp>
        <p:nvSpPr>
          <p:cNvPr id="3" name="Content Placeholder 2"/>
          <p:cNvSpPr>
            <a:spLocks noGrp="1"/>
          </p:cNvSpPr>
          <p:nvPr>
            <p:ph idx="1"/>
          </p:nvPr>
        </p:nvSpPr>
        <p:spPr/>
        <p:txBody>
          <a:bodyPr>
            <a:normAutofit/>
          </a:bodyPr>
          <a:lstStyle/>
          <a:p>
            <a:pPr marL="342900" lvl="2" indent="-342900">
              <a:spcBef>
                <a:spcPts val="1000"/>
              </a:spcBef>
              <a:buSzPct val="90000"/>
              <a:buFont typeface="Arial"/>
              <a:buChar char="•"/>
            </a:pPr>
            <a:r>
              <a:rPr lang="fr-FR" sz="2900" dirty="0"/>
              <a:t>Conservez un langage corporel positif pour garantir que l'enfant est à l'aise et en confiance </a:t>
            </a:r>
          </a:p>
          <a:p>
            <a:pPr lvl="1">
              <a:tabLst>
                <a:tab pos="439738" algn="l"/>
              </a:tabLst>
            </a:pPr>
            <a:r>
              <a:rPr lang="fr-FR" sz="2700" dirty="0"/>
              <a:t>Maintenez le contact visuel lorsque cela est culturellement approprié</a:t>
            </a:r>
          </a:p>
          <a:p>
            <a:pPr lvl="1">
              <a:tabLst>
                <a:tab pos="439738" algn="l"/>
              </a:tabLst>
            </a:pPr>
            <a:r>
              <a:rPr lang="fr-FR" sz="2700" dirty="0"/>
              <a:t>Utilisez un langage corporel chaleureux/réconfortant</a:t>
            </a:r>
          </a:p>
          <a:p>
            <a:pPr lvl="1">
              <a:tabLst>
                <a:tab pos="439738" algn="l"/>
              </a:tabLst>
            </a:pPr>
            <a:r>
              <a:rPr lang="fr-FR" sz="2700" dirty="0"/>
              <a:t>Évitez de toucher l'enfant à moins que ce ne soit justifié pour faire preuve de gentillesse</a:t>
            </a:r>
          </a:p>
          <a:p>
            <a:pPr marL="342900" lvl="2" indent="-342900">
              <a:spcBef>
                <a:spcPts val="1000"/>
              </a:spcBef>
              <a:buSzPct val="90000"/>
              <a:buFont typeface="Arial"/>
              <a:buChar char="•"/>
            </a:pPr>
            <a:endParaRPr lang="fr-FR" sz="2800" dirty="0"/>
          </a:p>
          <a:p>
            <a:pPr>
              <a:spcBef>
                <a:spcPts val="1000"/>
              </a:spcBef>
            </a:pPr>
            <a:endParaRPr lang="fr-FR" sz="2800" dirty="0"/>
          </a:p>
        </p:txBody>
      </p:sp>
    </p:spTree>
    <p:extLst>
      <p:ext uri="{BB962C8B-B14F-4D97-AF65-F5344CB8AC3E}">
        <p14:creationId xmlns:p14="http://schemas.microsoft.com/office/powerpoint/2010/main" val="198326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mtClean="0"/>
              <a:t>Être attentif à la communication non verbale (suite)</a:t>
            </a:r>
          </a:p>
        </p:txBody>
      </p:sp>
      <p:sp>
        <p:nvSpPr>
          <p:cNvPr id="3" name="Content Placeholder 2"/>
          <p:cNvSpPr>
            <a:spLocks noGrp="1"/>
          </p:cNvSpPr>
          <p:nvPr>
            <p:ph idx="1"/>
          </p:nvPr>
        </p:nvSpPr>
        <p:spPr/>
        <p:txBody>
          <a:bodyPr>
            <a:normAutofit/>
          </a:bodyPr>
          <a:lstStyle/>
          <a:p>
            <a:pPr marL="342900" lvl="2" indent="-342900">
              <a:buSzPct val="90000"/>
              <a:buFont typeface="Arial"/>
              <a:buChar char="•"/>
            </a:pPr>
            <a:r>
              <a:rPr lang="fr-FR" sz="2800" dirty="0"/>
              <a:t>Faites attention au langage corporel de l'enfant</a:t>
            </a:r>
          </a:p>
          <a:p>
            <a:pPr marL="342900" lvl="2" indent="-342900">
              <a:buSzPct val="90000"/>
              <a:buFont typeface="Arial"/>
              <a:buChar char="•"/>
            </a:pPr>
            <a:r>
              <a:rPr lang="fr-FR" sz="2800" dirty="0"/>
              <a:t>Un enfant peut montrer des signes de détresse physique qui peuvent indiquer la nécessité de faire une pause pendant l'entretien : </a:t>
            </a:r>
          </a:p>
          <a:p>
            <a:pPr lvl="1">
              <a:tabLst>
                <a:tab pos="439738" algn="l"/>
              </a:tabLst>
            </a:pPr>
            <a:r>
              <a:rPr lang="fr-FR" sz="2700" dirty="0"/>
              <a:t>Il pleure</a:t>
            </a:r>
          </a:p>
          <a:p>
            <a:pPr lvl="1">
              <a:tabLst>
                <a:tab pos="439738" algn="l"/>
              </a:tabLst>
            </a:pPr>
            <a:r>
              <a:rPr lang="fr-FR" sz="2700" dirty="0"/>
              <a:t>Il secoue la tête </a:t>
            </a:r>
          </a:p>
          <a:p>
            <a:pPr lvl="1">
              <a:tabLst>
                <a:tab pos="439738" algn="l"/>
              </a:tabLst>
            </a:pPr>
            <a:r>
              <a:rPr lang="fr-FR" sz="2700" dirty="0"/>
              <a:t>Il change de posture/se détourne</a:t>
            </a:r>
          </a:p>
          <a:p>
            <a:pPr lvl="1">
              <a:tabLst>
                <a:tab pos="439738" algn="l"/>
              </a:tabLst>
            </a:pPr>
            <a:r>
              <a:rPr lang="fr-FR" sz="2700" dirty="0"/>
              <a:t>Il se recroqueville </a:t>
            </a:r>
          </a:p>
          <a:p>
            <a:endParaRPr lang="fr-FR" dirty="0"/>
          </a:p>
        </p:txBody>
      </p:sp>
    </p:spTree>
    <p:extLst>
      <p:ext uri="{BB962C8B-B14F-4D97-AF65-F5344CB8AC3E}">
        <p14:creationId xmlns:p14="http://schemas.microsoft.com/office/powerpoint/2010/main" val="385302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solidFill>
                  <a:schemeClr val="bg1"/>
                </a:solidFill>
              </a:rPr>
              <a:t>9. </a:t>
            </a:r>
            <a:r>
              <a:rPr lang="fr-FR" smtClean="0"/>
              <a:t>Respecter les croyances et les pensées de l'enfant </a:t>
            </a:r>
          </a:p>
        </p:txBody>
      </p:sp>
      <p:sp>
        <p:nvSpPr>
          <p:cNvPr id="3" name="Content Placeholder 2"/>
          <p:cNvSpPr>
            <a:spLocks noGrp="1"/>
          </p:cNvSpPr>
          <p:nvPr>
            <p:ph idx="1"/>
          </p:nvPr>
        </p:nvSpPr>
        <p:spPr/>
        <p:txBody>
          <a:bodyPr>
            <a:normAutofit fontScale="77500" lnSpcReduction="20000"/>
          </a:bodyPr>
          <a:lstStyle/>
          <a:p>
            <a:pPr>
              <a:lnSpc>
                <a:spcPct val="110000"/>
              </a:lnSpc>
              <a:spcBef>
                <a:spcPts val="600"/>
              </a:spcBef>
            </a:pPr>
            <a:r>
              <a:rPr lang="fr-FR" sz="3700" dirty="0"/>
              <a:t>Les enfants ont le droit d'exprimer leurs opinions, leurs pensées et leurs croyances sur ce qui leur est arrivé</a:t>
            </a:r>
          </a:p>
          <a:p>
            <a:pPr>
              <a:lnSpc>
                <a:spcPct val="110000"/>
              </a:lnSpc>
              <a:spcBef>
                <a:spcPts val="600"/>
              </a:spcBef>
            </a:pPr>
            <a:r>
              <a:rPr lang="fr-FR" sz="3700" dirty="0"/>
              <a:t>Les prestataires de services doivent expliquer aux enfants qu'ils ont ce droit</a:t>
            </a:r>
          </a:p>
          <a:p>
            <a:pPr>
              <a:lnSpc>
                <a:spcPct val="110000"/>
              </a:lnSpc>
              <a:spcBef>
                <a:spcPts val="600"/>
              </a:spcBef>
            </a:pPr>
            <a:r>
              <a:rPr lang="fr-FR" sz="3700" dirty="0"/>
              <a:t>Responsabilisez l'enfant afin qu'il puisse contrôler ce qui se passe pendant les échanges</a:t>
            </a:r>
          </a:p>
          <a:p>
            <a:pPr>
              <a:lnSpc>
                <a:spcPct val="110000"/>
              </a:lnSpc>
              <a:spcBef>
                <a:spcPts val="600"/>
              </a:spcBef>
            </a:pPr>
            <a:r>
              <a:rPr lang="fr-FR" sz="3700" dirty="0"/>
              <a:t>L'enfant a le droit de ne PAS participer : </a:t>
            </a:r>
          </a:p>
          <a:p>
            <a:pPr lvl="1">
              <a:lnSpc>
                <a:spcPct val="110000"/>
              </a:lnSpc>
            </a:pPr>
            <a:r>
              <a:rPr lang="fr-FR" sz="2800" dirty="0"/>
              <a:t>Il doit être libre de répondre « Je ne sais pas », ou de mettre un terme à l'entretien à tout moment</a:t>
            </a:r>
          </a:p>
        </p:txBody>
      </p:sp>
    </p:spTree>
    <p:extLst>
      <p:ext uri="{BB962C8B-B14F-4D97-AF65-F5344CB8AC3E}">
        <p14:creationId xmlns:p14="http://schemas.microsoft.com/office/powerpoint/2010/main" val="1114862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C000"/>
            </a:solidFill>
          </a:ln>
        </p:spPr>
        <p:txBody>
          <a:bodyPr/>
          <a:lstStyle/>
          <a:p>
            <a:r>
              <a:rPr lang="fr-FR" smtClean="0"/>
              <a:t>Objectifs</a:t>
            </a:r>
          </a:p>
        </p:txBody>
      </p:sp>
      <p:sp>
        <p:nvSpPr>
          <p:cNvPr id="3" name="Content Placeholder 2"/>
          <p:cNvSpPr>
            <a:spLocks noGrp="1"/>
          </p:cNvSpPr>
          <p:nvPr>
            <p:ph idx="1"/>
          </p:nvPr>
        </p:nvSpPr>
        <p:spPr>
          <a:xfrm>
            <a:off x="6995802" y="1270681"/>
            <a:ext cx="4478866" cy="5053469"/>
          </a:xfrm>
        </p:spPr>
        <p:txBody>
          <a:bodyPr/>
          <a:lstStyle/>
          <a:p>
            <a:r>
              <a:rPr lang="fr-FR" sz="1800" dirty="0">
                <a:solidFill>
                  <a:schemeClr val="tx1"/>
                </a:solidFill>
              </a:rPr>
              <a:t>Comprendre les diverses conséquences des violences sexuelles sur les femmes et les adolescentes, et quels peuvent être les besoins essentiels </a:t>
            </a:r>
          </a:p>
          <a:p>
            <a:r>
              <a:rPr lang="fr-FR" sz="1800" dirty="0">
                <a:solidFill>
                  <a:schemeClr val="tx1"/>
                </a:solidFill>
              </a:rPr>
              <a:t>Apprendre les réactions courantes qu'une survivante peut éprouver après avoir subi des violences sexuelles</a:t>
            </a:r>
          </a:p>
          <a:p>
            <a:r>
              <a:rPr lang="fr-FR" sz="1800" dirty="0">
                <a:solidFill>
                  <a:schemeClr val="tx1"/>
                </a:solidFill>
              </a:rPr>
              <a:t>Identifier les messages clés qui peuvent être communiqués aux survivantes de violences sexuelles pour les aider à guérir et à se rétablir</a:t>
            </a:r>
          </a:p>
          <a:p>
            <a:r>
              <a:rPr lang="fr-FR" sz="1800" dirty="0">
                <a:solidFill>
                  <a:schemeClr val="tx1"/>
                </a:solidFill>
              </a:rPr>
              <a:t>Identifier les adaptations nécessaires pour travailler avec des adolescentes survivantes</a:t>
            </a:r>
          </a:p>
          <a:p>
            <a:endParaRPr lang="fr-FR" sz="18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Définition de la violence sexuelle</a:t>
            </a:r>
          </a:p>
        </p:txBody>
      </p:sp>
      <p:sp>
        <p:nvSpPr>
          <p:cNvPr id="3" name="Content Placeholder 2"/>
          <p:cNvSpPr>
            <a:spLocks noGrp="1"/>
          </p:cNvSpPr>
          <p:nvPr>
            <p:ph idx="1"/>
          </p:nvPr>
        </p:nvSpPr>
        <p:spPr>
          <a:xfrm>
            <a:off x="1176649" y="2076371"/>
            <a:ext cx="9720262" cy="1754155"/>
          </a:xfrm>
        </p:spPr>
        <p:txBody>
          <a:bodyPr>
            <a:noAutofit/>
          </a:bodyPr>
          <a:lstStyle/>
          <a:p>
            <a:r>
              <a:rPr lang="fr-FR" sz="2800" dirty="0">
                <a:solidFill>
                  <a:schemeClr val="tx1"/>
                </a:solidFill>
              </a:rPr>
              <a:t>On entend par violence sexuelle tout acte sexuel, tentative d'obtenir des faveurs sexuelles, commentaires ou avances sexuels non désirés, ou actes de trafic de la sexualité d'une personne, utilisant la coercition, la menace de sévices ou de recours à la force physique, par toute personne, quelle que soit sa relation avec la victime et dans quelque situation que ce soit, y compris, mais sans s'y limiter, le domicile et le travail. La violence sexuelle comprend au minimum le viol/la tentative de viol, l'abus sexuel et l'exploitation sexuelle.</a:t>
            </a:r>
          </a:p>
        </p:txBody>
      </p:sp>
    </p:spTree>
    <p:extLst>
      <p:ext uri="{BB962C8B-B14F-4D97-AF65-F5344CB8AC3E}">
        <p14:creationId xmlns:p14="http://schemas.microsoft.com/office/powerpoint/2010/main" val="973920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ESSENTIELS</a:t>
            </a:r>
          </a:p>
        </p:txBody>
      </p:sp>
      <p:sp>
        <p:nvSpPr>
          <p:cNvPr id="3" name="Content Placeholder 2"/>
          <p:cNvSpPr>
            <a:spLocks noGrp="1"/>
          </p:cNvSpPr>
          <p:nvPr>
            <p:ph idx="1"/>
          </p:nvPr>
        </p:nvSpPr>
        <p:spPr>
          <a:xfrm>
            <a:off x="698500" y="1739900"/>
            <a:ext cx="11108018" cy="4022725"/>
          </a:xfrm>
        </p:spPr>
        <p:txBody>
          <a:bodyPr/>
          <a:lstStyle/>
          <a:p>
            <a:r>
              <a:rPr lang="fr-FR" sz="2000" b="1" dirty="0">
                <a:solidFill>
                  <a:schemeClr val="tx1"/>
                </a:solidFill>
              </a:rPr>
              <a:t>Santé</a:t>
            </a:r>
            <a:r>
              <a:rPr lang="fr-FR" sz="2000" dirty="0">
                <a:solidFill>
                  <a:schemeClr val="tx1"/>
                </a:solidFill>
              </a:rPr>
              <a:t> – </a:t>
            </a:r>
            <a:r>
              <a:rPr lang="fr-FR" sz="2000" b="1" dirty="0">
                <a:solidFill>
                  <a:schemeClr val="tx1"/>
                </a:solidFill>
              </a:rPr>
              <a:t>Un traitement médical peut être indiqué en cas de viol et d'agression sexuelle (où parfois le facteur temps est essentiel). </a:t>
            </a:r>
          </a:p>
          <a:p>
            <a:pPr lvl="2">
              <a:buFont typeface="Arial" pitchFamily="34" charset="0"/>
              <a:buChar char="•"/>
            </a:pPr>
            <a:r>
              <a:rPr lang="fr-FR" dirty="0">
                <a:solidFill>
                  <a:schemeClr val="tx1"/>
                </a:solidFill>
              </a:rPr>
              <a:t>Blessures</a:t>
            </a:r>
          </a:p>
          <a:p>
            <a:pPr lvl="2">
              <a:buFont typeface="Arial" pitchFamily="34" charset="0"/>
              <a:buChar char="•"/>
            </a:pPr>
            <a:r>
              <a:rPr lang="fr-FR" dirty="0">
                <a:solidFill>
                  <a:schemeClr val="tx1"/>
                </a:solidFill>
              </a:rPr>
              <a:t>Douleurs et saignements</a:t>
            </a:r>
          </a:p>
          <a:p>
            <a:pPr lvl="2">
              <a:buFont typeface="Arial" pitchFamily="34" charset="0"/>
              <a:buChar char="•"/>
            </a:pPr>
            <a:r>
              <a:rPr lang="fr-FR" dirty="0">
                <a:solidFill>
                  <a:schemeClr val="tx1"/>
                </a:solidFill>
              </a:rPr>
              <a:t>VIH/MST</a:t>
            </a:r>
          </a:p>
          <a:p>
            <a:pPr lvl="2">
              <a:buFont typeface="Arial" pitchFamily="34" charset="0"/>
              <a:buChar char="•"/>
            </a:pPr>
            <a:r>
              <a:rPr lang="fr-FR" dirty="0">
                <a:solidFill>
                  <a:schemeClr val="tx1"/>
                </a:solidFill>
              </a:rPr>
              <a:t>Grossesse non désirée</a:t>
            </a:r>
          </a:p>
          <a:p>
            <a:pPr lvl="2">
              <a:buNone/>
            </a:pPr>
            <a:r>
              <a:rPr lang="fr-FR" sz="1800" b="1" dirty="0">
                <a:solidFill>
                  <a:schemeClr val="tx1"/>
                </a:solidFill>
              </a:rPr>
              <a:t>Faciliter l'accès aux autres services de santé.</a:t>
            </a:r>
            <a:r>
              <a:rPr lang="fr-FR" sz="1200" dirty="0" smtClean="0"/>
              <a:t> </a:t>
            </a:r>
          </a:p>
          <a:p>
            <a:pPr lvl="2">
              <a:buFont typeface="Arial" pitchFamily="34" charset="0"/>
              <a:buChar char="•"/>
            </a:pPr>
            <a:r>
              <a:rPr lang="fr-FR" dirty="0">
                <a:solidFill>
                  <a:schemeClr val="tx1"/>
                </a:solidFill>
              </a:rPr>
              <a:t>Santé et hygiène menstruelle </a:t>
            </a:r>
          </a:p>
          <a:p>
            <a:pPr lvl="2">
              <a:buFont typeface="Arial" pitchFamily="34" charset="0"/>
              <a:buChar char="•"/>
            </a:pPr>
            <a:r>
              <a:rPr lang="fr-FR" dirty="0">
                <a:solidFill>
                  <a:schemeClr val="tx1"/>
                </a:solidFill>
              </a:rPr>
              <a:t>Informations sur le planning familial et accès aux méthodes de planning familial.</a:t>
            </a:r>
          </a:p>
          <a:p>
            <a:pPr lvl="2">
              <a:buFont typeface="Arial" pitchFamily="34" charset="0"/>
              <a:buChar char="•"/>
            </a:pPr>
            <a:r>
              <a:rPr lang="fr-FR" dirty="0">
                <a:solidFill>
                  <a:schemeClr val="tx1"/>
                </a:solidFill>
              </a:rPr>
              <a:t>Accès facilité aux services d'avortement médicalisé ou aux soins post-avortement.</a:t>
            </a:r>
          </a:p>
          <a:p>
            <a:pPr lvl="2">
              <a:buFont typeface="Arial" pitchFamily="34" charset="0"/>
              <a:buChar char="•"/>
            </a:pPr>
            <a:r>
              <a:rPr lang="fr-FR" dirty="0">
                <a:solidFill>
                  <a:schemeClr val="tx1"/>
                </a:solidFill>
              </a:rPr>
              <a:t>Soins pré/postnataux.</a:t>
            </a:r>
          </a:p>
          <a:p>
            <a:pPr lvl="2">
              <a:buNone/>
            </a:pPr>
            <a:r>
              <a:rPr lang="fr-FR" sz="1200" dirty="0" smtClean="0"/>
              <a:t> </a:t>
            </a:r>
          </a:p>
          <a:p>
            <a:pPr indent="-457200">
              <a:lnSpc>
                <a:spcPct val="100000"/>
              </a:lnSpc>
              <a:spcBef>
                <a:spcPts val="600"/>
              </a:spcBef>
              <a:spcAft>
                <a:spcPts val="0"/>
              </a:spcAft>
              <a:buNone/>
            </a:pPr>
            <a:r>
              <a:rPr lang="fr-FR" sz="2000" b="1" dirty="0">
                <a:solidFill>
                  <a:schemeClr val="tx1"/>
                </a:solidFill>
              </a:rPr>
              <a:t>Sécurité </a:t>
            </a:r>
            <a:r>
              <a:rPr lang="fr-FR" sz="2000" dirty="0">
                <a:solidFill>
                  <a:schemeClr val="tx1"/>
                </a:solidFill>
              </a:rPr>
              <a:t>– Faire particulièrement attention au risque que de nouveaux actes de violence ou de nouveaux sévices soient commis par les agresseurs, les personnes qui protègent les agresseurs ou les membres de la famille en raison de notion « d'honneur », notamment sur les adolescentes non mariées.  </a:t>
            </a:r>
          </a:p>
          <a:p>
            <a:pPr lvl="2">
              <a:buNone/>
            </a:pPr>
            <a:endParaRPr lang="fr-FR" sz="12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BESOINS ESSENTIELS</a:t>
            </a:r>
          </a:p>
        </p:txBody>
      </p:sp>
      <p:sp>
        <p:nvSpPr>
          <p:cNvPr id="3" name="Content Placeholder 2"/>
          <p:cNvSpPr>
            <a:spLocks noGrp="1"/>
          </p:cNvSpPr>
          <p:nvPr>
            <p:ph idx="1"/>
          </p:nvPr>
        </p:nvSpPr>
        <p:spPr>
          <a:xfrm>
            <a:off x="711200" y="1701800"/>
            <a:ext cx="10096500" cy="4454525"/>
          </a:xfrm>
        </p:spPr>
        <p:txBody>
          <a:bodyPr/>
          <a:lstStyle/>
          <a:p>
            <a:pPr indent="-457200">
              <a:buNone/>
            </a:pPr>
            <a:r>
              <a:rPr lang="fr-FR" sz="1700" b="1" dirty="0">
                <a:solidFill>
                  <a:schemeClr val="tx1"/>
                </a:solidFill>
              </a:rPr>
              <a:t>PSYCHOSOCIAUX (RÉACTIONS COURANTES) </a:t>
            </a:r>
            <a:r>
              <a:rPr lang="fr-FR" sz="1700" dirty="0">
                <a:solidFill>
                  <a:schemeClr val="tx1"/>
                </a:solidFill>
              </a:rPr>
              <a:t>:</a:t>
            </a:r>
          </a:p>
          <a:p>
            <a:pPr indent="-457200">
              <a:buFont typeface="Arial" pitchFamily="34" charset="0"/>
              <a:buChar char="•"/>
            </a:pPr>
            <a:r>
              <a:rPr lang="fr-FR" sz="1700" dirty="0">
                <a:solidFill>
                  <a:schemeClr val="tx1"/>
                </a:solidFill>
              </a:rPr>
              <a:t>Choc, peur et sentiment de désarroi et d'impuissance</a:t>
            </a:r>
          </a:p>
          <a:p>
            <a:pPr indent="-457200">
              <a:buFont typeface="Arial" pitchFamily="34" charset="0"/>
              <a:buChar char="•"/>
            </a:pPr>
            <a:r>
              <a:rPr lang="fr-FR" sz="1700" dirty="0">
                <a:solidFill>
                  <a:schemeClr val="tx1"/>
                </a:solidFill>
              </a:rPr>
              <a:t>Sentiment de sécurité personnelle bafoué</a:t>
            </a:r>
          </a:p>
          <a:p>
            <a:pPr marL="457200" indent="-457200">
              <a:buFont typeface="Arial" pitchFamily="34" charset="0"/>
              <a:buChar char="•"/>
            </a:pPr>
            <a:r>
              <a:rPr lang="fr-FR" sz="1700" dirty="0">
                <a:solidFill>
                  <a:schemeClr val="tx1"/>
                </a:solidFill>
              </a:rPr>
              <a:t>Symptômes physiques (tremblements, maux de tête, sensation de fatigue extrême, incapacité à manger ou boire, insomnies)</a:t>
            </a:r>
          </a:p>
          <a:p>
            <a:pPr indent="-457200">
              <a:buFont typeface="Arial" pitchFamily="34" charset="0"/>
              <a:buChar char="•"/>
            </a:pPr>
            <a:r>
              <a:rPr lang="fr-FR" sz="1700" dirty="0">
                <a:solidFill>
                  <a:schemeClr val="tx1"/>
                </a:solidFill>
              </a:rPr>
              <a:t>Confusion, désorientation</a:t>
            </a:r>
          </a:p>
          <a:p>
            <a:pPr indent="-457200">
              <a:buFont typeface="Arial" pitchFamily="34" charset="0"/>
              <a:buChar char="•"/>
            </a:pPr>
            <a:r>
              <a:rPr lang="fr-FR" sz="1700" dirty="0">
                <a:solidFill>
                  <a:schemeClr val="tx1"/>
                </a:solidFill>
              </a:rPr>
              <a:t>Sentiment de détachement et sensation d'être en dehors de son corps</a:t>
            </a:r>
          </a:p>
          <a:p>
            <a:pPr indent="-457200">
              <a:buFont typeface="Arial" pitchFamily="34" charset="0"/>
              <a:buChar char="•"/>
            </a:pPr>
            <a:r>
              <a:rPr lang="fr-FR" sz="1700" dirty="0">
                <a:solidFill>
                  <a:schemeClr val="tx1"/>
                </a:solidFill>
              </a:rPr>
              <a:t>Tristesse et pleurs</a:t>
            </a:r>
          </a:p>
          <a:p>
            <a:pPr indent="-457200">
              <a:buFont typeface="Arial" pitchFamily="34" charset="0"/>
              <a:buChar char="•"/>
            </a:pPr>
            <a:r>
              <a:rPr lang="fr-FR" sz="1700" dirty="0">
                <a:solidFill>
                  <a:schemeClr val="tx1"/>
                </a:solidFill>
              </a:rPr>
              <a:t>Introversion</a:t>
            </a:r>
          </a:p>
          <a:p>
            <a:pPr indent="-457200">
              <a:buFont typeface="Arial" pitchFamily="34" charset="0"/>
              <a:buChar char="•"/>
            </a:pPr>
            <a:r>
              <a:rPr lang="fr-FR" sz="1700" dirty="0">
                <a:solidFill>
                  <a:schemeClr val="tx1"/>
                </a:solidFill>
              </a:rPr>
              <a:t>Ne plus parler du tout</a:t>
            </a:r>
          </a:p>
          <a:p>
            <a:pPr indent="-457200">
              <a:buFont typeface="Arial" pitchFamily="34" charset="0"/>
              <a:buChar char="•"/>
            </a:pPr>
            <a:r>
              <a:rPr lang="fr-FR" sz="1700" dirty="0">
                <a:solidFill>
                  <a:schemeClr val="tx1"/>
                </a:solidFill>
              </a:rPr>
              <a:t>Incapacité à prendre soin d'elles-mêmes ou de leurs enfants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FOURNIR DES INFORMATIONS ET UN SOUTIEN</a:t>
            </a:r>
          </a:p>
        </p:txBody>
      </p:sp>
      <p:sp>
        <p:nvSpPr>
          <p:cNvPr id="3" name="Content Placeholder 2"/>
          <p:cNvSpPr>
            <a:spLocks noGrp="1"/>
          </p:cNvSpPr>
          <p:nvPr>
            <p:ph idx="1"/>
          </p:nvPr>
        </p:nvSpPr>
        <p:spPr>
          <a:xfrm>
            <a:off x="762000" y="1676400"/>
            <a:ext cx="10795000" cy="4632325"/>
          </a:xfrm>
        </p:spPr>
        <p:txBody>
          <a:bodyPr/>
          <a:lstStyle/>
          <a:p>
            <a:r>
              <a:rPr lang="fr-FR" sz="2000" b="1" dirty="0">
                <a:solidFill>
                  <a:schemeClr val="tx1"/>
                </a:solidFill>
              </a:rPr>
              <a:t>Fournir des informations précises sur les causes et les dynamiques des violences sexuelles et les réactions et sentiments normaux qu'une survivante peut avoir peut la soutenir et l'aider à guérir.</a:t>
            </a:r>
          </a:p>
          <a:p>
            <a:r>
              <a:rPr lang="fr-FR" sz="2000" b="1" dirty="0">
                <a:solidFill>
                  <a:schemeClr val="tx1"/>
                </a:solidFill>
              </a:rPr>
              <a:t>Points clés :</a:t>
            </a:r>
          </a:p>
          <a:p>
            <a:pPr marL="457200" indent="-457200">
              <a:buFont typeface="Arial" pitchFamily="34" charset="0"/>
              <a:buChar char="•"/>
            </a:pPr>
            <a:r>
              <a:rPr lang="fr-FR" sz="2000" dirty="0" smtClean="0"/>
              <a:t> </a:t>
            </a:r>
            <a:r>
              <a:rPr lang="fr-FR" sz="2000" dirty="0">
                <a:solidFill>
                  <a:schemeClr val="tx1"/>
                </a:solidFill>
              </a:rPr>
              <a:t>Expliquer ce que sont les violences sexuelles, pourquoi elles se produisent et qui les commet</a:t>
            </a:r>
          </a:p>
          <a:p>
            <a:pPr marL="457200" indent="-457200">
              <a:buFont typeface="Arial" pitchFamily="34" charset="0"/>
              <a:buChar char="•"/>
            </a:pPr>
            <a:r>
              <a:rPr lang="fr-FR" sz="2000" dirty="0">
                <a:solidFill>
                  <a:schemeClr val="tx1"/>
                </a:solidFill>
              </a:rPr>
              <a:t>Indiquer comment les survivantes peuvent se sentir après les incidents, quelles sont les réactions courantes, et normaliser ces réactions</a:t>
            </a:r>
          </a:p>
          <a:p>
            <a:pPr marL="457200" indent="-457200">
              <a:buFont typeface="Arial" pitchFamily="34" charset="0"/>
              <a:buChar char="•"/>
            </a:pPr>
            <a:r>
              <a:rPr lang="fr-FR" sz="2000" dirty="0">
                <a:solidFill>
                  <a:schemeClr val="tx1"/>
                </a:solidFill>
              </a:rPr>
              <a:t>Indiquer la tendance des survivantes à garder le silence sur les violences</a:t>
            </a:r>
          </a:p>
          <a:p>
            <a:pPr>
              <a:buNone/>
            </a:pPr>
            <a:r>
              <a:rPr lang="fr-FR" sz="2000" b="1" dirty="0">
                <a:solidFill>
                  <a:schemeClr val="tx1"/>
                </a:solidFill>
              </a:rPr>
              <a:t>Peut réduire le sentiment de culpabilité et de honte par rapport aux actes de violence qu'elle a subis ou qu'elle subit, et valider et normaliser ses réactions face aux violences.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ACTIVITÉ :  </a:t>
            </a:r>
            <a:r>
              <a:t/>
            </a:r>
            <a:br/>
            <a:r>
              <a:rPr lang="fr-FR" smtClean="0"/>
              <a:t>MESSAGES CLÉS</a:t>
            </a:r>
          </a:p>
        </p:txBody>
      </p:sp>
      <p:sp>
        <p:nvSpPr>
          <p:cNvPr id="3" name="Content Placeholder 2"/>
          <p:cNvSpPr>
            <a:spLocks noGrp="1"/>
          </p:cNvSpPr>
          <p:nvPr>
            <p:ph idx="1"/>
          </p:nvPr>
        </p:nvSpPr>
        <p:spPr/>
        <p:txBody>
          <a:bodyPr/>
          <a:lstStyle/>
          <a:p>
            <a:r>
              <a:rPr lang="fr-FR" smtClean="0"/>
              <a:t>Par groupes de 3 ou 4, discutez des messages clés qui, selon vous, fournissent à une survivante des informations sur les violences conjugales et dans quelle mesure ils peuvent être utiles. </a:t>
            </a:r>
          </a:p>
          <a:p>
            <a:r>
              <a:rPr lang="fr-FR" smtClean="0"/>
              <a:t>Préparez-vous à faire part de vos réflexions à l'ensemble du groupe. </a:t>
            </a:r>
          </a:p>
          <a:p>
            <a:r>
              <a:rPr lang="fr-FR" smtClean="0"/>
              <a:t>Par groupes de deux, choisissez 4 ou 5 messages, et entraînez-vous à les prononcer comme si vous étiez un intervenant s'adressant à une survivante.  Jouez à tour de rôle l'intervenant et la survivante.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Ce que nous savons des adolescentes</a:t>
            </a:r>
          </a:p>
        </p:txBody>
      </p:sp>
      <p:sp>
        <p:nvSpPr>
          <p:cNvPr id="9" name="Content Placeholder 8"/>
          <p:cNvSpPr>
            <a:spLocks noGrp="1"/>
          </p:cNvSpPr>
          <p:nvPr>
            <p:ph idx="1"/>
          </p:nvPr>
        </p:nvSpPr>
        <p:spPr>
          <a:xfrm>
            <a:off x="1039178" y="2164080"/>
            <a:ext cx="9720262" cy="4022725"/>
          </a:xfrm>
        </p:spPr>
        <p:txBody>
          <a:bodyPr/>
          <a:lstStyle/>
          <a:p>
            <a:pPr marL="457200" indent="-457200">
              <a:buFont typeface="Arial" pitchFamily="34" charset="0"/>
              <a:buChar char="•"/>
            </a:pPr>
            <a:r>
              <a:rPr lang="fr-FR" dirty="0">
                <a:solidFill>
                  <a:schemeClr val="tx1"/>
                </a:solidFill>
              </a:rPr>
              <a:t>Dans les pays en voie de développement, 1 fille sur 7 est mariée avant l'âge de 15 ans</a:t>
            </a:r>
          </a:p>
          <a:p>
            <a:pPr marL="457200" indent="-457200">
              <a:buFont typeface="Arial" pitchFamily="34" charset="0"/>
              <a:buChar char="•"/>
            </a:pPr>
            <a:r>
              <a:rPr lang="fr-FR" dirty="0">
                <a:solidFill>
                  <a:schemeClr val="tx1"/>
                </a:solidFill>
              </a:rPr>
              <a:t>Près de 50 % des agressions sexuelles dans le monde sont commises contre des filles âgées de 15 ans ou moins.</a:t>
            </a:r>
          </a:p>
          <a:p>
            <a:pPr marL="457200" indent="-457200">
              <a:buFont typeface="Arial" pitchFamily="34" charset="0"/>
              <a:buChar char="•"/>
            </a:pPr>
            <a:r>
              <a:rPr lang="fr-FR" dirty="0">
                <a:solidFill>
                  <a:schemeClr val="tx1"/>
                </a:solidFill>
              </a:rPr>
              <a:t>Le suicide est la première cause de décès parmi les adolescentes âgées de 15 à 19 ans dans les pays à revenu faible ou intermédiaire.  </a:t>
            </a:r>
          </a:p>
          <a:p>
            <a:pPr marL="457200" indent="-457200">
              <a:buFont typeface="Arial" pitchFamily="34" charset="0"/>
              <a:buChar char="•"/>
            </a:pPr>
            <a:r>
              <a:rPr lang="fr-FR" dirty="0">
                <a:solidFill>
                  <a:schemeClr val="tx1"/>
                </a:solidFill>
              </a:rPr>
              <a:t>70 % des jeunes non scolarisés dans le monde sont des filles.</a:t>
            </a:r>
          </a:p>
          <a:p>
            <a:pPr marL="457200" indent="-457200">
              <a:buFont typeface="Arial" pitchFamily="34" charset="0"/>
              <a:buChar char="•"/>
            </a:pPr>
            <a:r>
              <a:rPr lang="fr-FR" dirty="0">
                <a:solidFill>
                  <a:schemeClr val="tx1"/>
                </a:solidFill>
              </a:rPr>
              <a:t>Lorsqu'une jeune fille suit une scolarité pendant sept années ou plus, elle se marie en moyenne 4 ans plus tard, retarde sa première grossesse d'au moins aussi longtemps, et a 2,2 enfants de moins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9902</TotalTime>
  <Words>3037</Words>
  <Application>Microsoft Office PowerPoint</Application>
  <PresentationFormat>Custom</PresentationFormat>
  <Paragraphs>371</Paragraphs>
  <Slides>25</Slides>
  <Notes>23</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1_IRC-Module-Template-V2</vt:lpstr>
      <vt:lpstr>IRC-Module-Template-V2</vt:lpstr>
      <vt:lpstr>2_IRC-Module-Template-V2</vt:lpstr>
      <vt:lpstr>PowerPoint Presentation</vt:lpstr>
      <vt:lpstr>Réponses de la GESTION DES CAS aux VIOLENCES SEXUELLES sur les femmes et les jeunes filles</vt:lpstr>
      <vt:lpstr>Objectifs</vt:lpstr>
      <vt:lpstr>Définition de la violence sexuelle</vt:lpstr>
      <vt:lpstr>BESOINS ESSENTIELS</vt:lpstr>
      <vt:lpstr>BESOINS ESSENTIELS</vt:lpstr>
      <vt:lpstr>FOURNIR DES INFORMATIONS ET UN SOUTIEN</vt:lpstr>
      <vt:lpstr>ACTIVITÉ :   MESSAGES CLÉS</vt:lpstr>
      <vt:lpstr>Ce que nous savons des adolescentes</vt:lpstr>
      <vt:lpstr>CONSIDÉRATIONS ÉLÉMENTAIRES/ADAPTATIONS CONCERNANT LES ADOLESCENTES</vt:lpstr>
      <vt:lpstr>Conclusion</vt:lpstr>
      <vt:lpstr>Contenu facultatif : communication avec les enfants survivants</vt:lpstr>
      <vt:lpstr>Meilleures pratiques de communication </vt:lpstr>
      <vt:lpstr>1. Être encourageant, rassurant et positif</vt:lpstr>
      <vt:lpstr>2. Rassurer l'enfant </vt:lpstr>
      <vt:lpstr>3. Ne pas nuire : veiller à ne pas aggraver le traumatisme</vt:lpstr>
      <vt:lpstr>4. Se faire comprendre de l'enfant </vt:lpstr>
      <vt:lpstr>Se faire comprendre de l'enfant (suite)</vt:lpstr>
      <vt:lpstr>5. Aider l'enfant à se sentir en sécurité  </vt:lpstr>
      <vt:lpstr>Aider l'enfant à se sentir en sécurité (suite)</vt:lpstr>
      <vt:lpstr>6. Expliquer à l'enfant les raisons de l'entretien</vt:lpstr>
      <vt:lpstr>7. Faire intervenir les personnes adéquates</vt:lpstr>
      <vt:lpstr>8. Être attentif à la communication non verbale </vt:lpstr>
      <vt:lpstr>Être attentif à la communication non verbale (suite)</vt:lpstr>
      <vt:lpstr>9. Respecter les croyances et les pensées de l'enfant </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Yuli</cp:lastModifiedBy>
  <cp:revision>76</cp:revision>
  <dcterms:created xsi:type="dcterms:W3CDTF">2016-02-24T17:55:23Z</dcterms:created>
  <dcterms:modified xsi:type="dcterms:W3CDTF">2017-07-20T23:20:48Z</dcterms:modified>
</cp:coreProperties>
</file>